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4"/>
  </p:sldMasterIdLst>
  <p:notesMasterIdLst>
    <p:notesMasterId r:id="rId15"/>
  </p:notesMasterIdLst>
  <p:sldIdLst>
    <p:sldId id="256" r:id="rId5"/>
    <p:sldId id="258" r:id="rId6"/>
    <p:sldId id="271" r:id="rId7"/>
    <p:sldId id="269" r:id="rId8"/>
    <p:sldId id="268" r:id="rId9"/>
    <p:sldId id="263" r:id="rId10"/>
    <p:sldId id="265" r:id="rId11"/>
    <p:sldId id="266" r:id="rId12"/>
    <p:sldId id="262" r:id="rId13"/>
    <p:sldId id="25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1D65EE-BF55-4622-A751-1DE65F418D9B}">
          <p14:sldIdLst>
            <p14:sldId id="256"/>
            <p14:sldId id="258"/>
            <p14:sldId id="271"/>
            <p14:sldId id="269"/>
            <p14:sldId id="268"/>
            <p14:sldId id="263"/>
            <p14:sldId id="265"/>
            <p14:sldId id="266"/>
            <p14:sldId id="262"/>
            <p14:sldId id="2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E93264F-3427-BDB6-9853-2E80267B0BBD}" name="Palos, Rylee Kathleen" initials="PRK" userId="S::rkp200000@utdallas.edu::529be059-697f-4ca6-a71a-4ba4cb43cce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393" autoAdjust="0"/>
  </p:normalViewPr>
  <p:slideViewPr>
    <p:cSldViewPr snapToGrid="0">
      <p:cViewPr varScale="1">
        <p:scale>
          <a:sx n="77" d="100"/>
          <a:sy n="77" d="100"/>
        </p:scale>
        <p:origin x="465"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8T21:45:18.390"/>
    </inkml:context>
    <inkml:brush xml:id="br0">
      <inkml:brushProperty name="width" value="0.2" units="cm"/>
      <inkml:brushProperty name="height" value="0.2"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119426-7D99-431C-B44A-02DD35F65300}" type="datetimeFigureOut">
              <a:rPr lang="en-US" smtClean="0"/>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EA254-8717-493A-8671-B610A3F7EB33}" type="slidenum">
              <a:rPr lang="en-US" smtClean="0"/>
              <a:t>‹#›</a:t>
            </a:fld>
            <a:endParaRPr lang="en-US"/>
          </a:p>
        </p:txBody>
      </p:sp>
    </p:spTree>
    <p:extLst>
      <p:ext uri="{BB962C8B-B14F-4D97-AF65-F5344CB8AC3E}">
        <p14:creationId xmlns:p14="http://schemas.microsoft.com/office/powerpoint/2010/main" val="3825561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 are team plasma, and our project is about </a:t>
            </a:r>
            <a:r>
              <a:rPr lang="en-US" dirty="0" err="1"/>
              <a:t>thermoacouystic</a:t>
            </a:r>
            <a:r>
              <a:rPr lang="en-US" dirty="0"/>
              <a:t> cooling.</a:t>
            </a:r>
          </a:p>
        </p:txBody>
      </p:sp>
      <p:sp>
        <p:nvSpPr>
          <p:cNvPr id="4" name="Slide Number Placeholder 3"/>
          <p:cNvSpPr>
            <a:spLocks noGrp="1"/>
          </p:cNvSpPr>
          <p:nvPr>
            <p:ph type="sldNum" sz="quarter" idx="5"/>
          </p:nvPr>
        </p:nvSpPr>
        <p:spPr/>
        <p:txBody>
          <a:bodyPr/>
          <a:lstStyle/>
          <a:p>
            <a:fld id="{04AEA254-8717-493A-8671-B610A3F7EB33}" type="slidenum">
              <a:rPr lang="en-US" smtClean="0"/>
              <a:t>1</a:t>
            </a:fld>
            <a:endParaRPr lang="en-US"/>
          </a:p>
        </p:txBody>
      </p:sp>
    </p:spTree>
    <p:extLst>
      <p:ext uri="{BB962C8B-B14F-4D97-AF65-F5344CB8AC3E}">
        <p14:creationId xmlns:p14="http://schemas.microsoft.com/office/powerpoint/2010/main" val="3709575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EA254-8717-493A-8671-B610A3F7EB33}" type="slidenum">
              <a:rPr lang="en-US" smtClean="0"/>
              <a:t>10</a:t>
            </a:fld>
            <a:endParaRPr lang="en-US"/>
          </a:p>
        </p:txBody>
      </p:sp>
    </p:spTree>
    <p:extLst>
      <p:ext uri="{BB962C8B-B14F-4D97-AF65-F5344CB8AC3E}">
        <p14:creationId xmlns:p14="http://schemas.microsoft.com/office/powerpoint/2010/main" val="3809488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thermoacoustic effect. As we all know, sound travels in waves. In a medium, like air, this leads to pressure and displacement oscillations. Because of these pressure changes, the temperature of the medium oscillates as well. One way to observe this effect is through tubes. Every tube has a fundamental frequency that depends on the length of the tube. If a speaker plays this frequency, or any of its corresponding harmonics, there will be a standing wave inside the tube. The number of nodes each wave has depends on the order of the harmonic, which is an integer multiple of the first harmonic. This can be seen in the graphics on the right. The string representation of the first, second, and third harmonics are shown on the left side. The corresponding molecule version is shown next to them and more accurately shows what is happening in the medium. The frequency of each harmonic depends on the harmonic number, n. The fundamental frequency depends on the tube length and speed of sound, though the exact number depends on if the tube is closed on both ends or open on one. </a:t>
            </a:r>
          </a:p>
          <a:p>
            <a:r>
              <a:rPr lang="en-US" dirty="0"/>
              <a:t>The thermoacoustic effect occurs when sound waves and heat work together. If heat is converted into acoustic energy, it is a thermoacoustic engine. If the energy from the sound waves is used to transport heat from low to high temperature sources, it is a thermoacoustic refrigerator. </a:t>
            </a:r>
          </a:p>
        </p:txBody>
      </p:sp>
      <p:sp>
        <p:nvSpPr>
          <p:cNvPr id="4" name="Slide Number Placeholder 3"/>
          <p:cNvSpPr>
            <a:spLocks noGrp="1"/>
          </p:cNvSpPr>
          <p:nvPr>
            <p:ph type="sldNum" sz="quarter" idx="5"/>
          </p:nvPr>
        </p:nvSpPr>
        <p:spPr/>
        <p:txBody>
          <a:bodyPr/>
          <a:lstStyle/>
          <a:p>
            <a:fld id="{04AEA254-8717-493A-8671-B610A3F7EB33}" type="slidenum">
              <a:rPr lang="en-US" smtClean="0"/>
              <a:t>2</a:t>
            </a:fld>
            <a:endParaRPr lang="en-US"/>
          </a:p>
        </p:txBody>
      </p:sp>
    </p:spTree>
    <p:extLst>
      <p:ext uri="{BB962C8B-B14F-4D97-AF65-F5344CB8AC3E}">
        <p14:creationId xmlns:p14="http://schemas.microsoft.com/office/powerpoint/2010/main" val="246813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go into more detail, we will go over the thermoacoustic cycle. A graphic of this process is shown in the figure. The first step in this cycle is a gas parcel moving a distance 2</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 </m:t>
                    </m:r>
                  </m:oMath>
                </a14:m>
                <a:r>
                  <a:rPr lang="en-US" dirty="0"/>
                  <a:t>during which it</a:t>
                </a:r>
                <a:r>
                  <a:rPr lang="en-US" baseline="0" dirty="0"/>
                  <a:t> is adiabatically compressed. This leads to the temperature increasing by 2</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0" smtClean="0">
                        <a:latin typeface="Cambria Math" panose="02040503050406030204" pitchFamily="18" charset="0"/>
                      </a:rPr>
                      <m:t>. </m:t>
                    </m:r>
                  </m:oMath>
                </a14:m>
                <a:r>
                  <a:rPr lang="en-US" dirty="0"/>
                  <a:t> At this stage, the difference in temperature between the plate and the gas parcel can be</a:t>
                </a:r>
                <a:r>
                  <a:rPr lang="en-US" baseline="0" dirty="0"/>
                  <a:t> described by equation 1 on the slide. The second term in this equation represents the temperature gradient along the stack. </a:t>
                </a:r>
                <a:r>
                  <a:rPr lang="en-US" dirty="0"/>
                  <a:t>The next step in the cycle</a:t>
                </a:r>
                <a:r>
                  <a:rPr lang="en-US" baseline="0" dirty="0"/>
                  <a:t> is a heat transfer. For positive </a:t>
                </a:r>
                <a14:m>
                  <m:oMath xmlns:m="http://schemas.openxmlformats.org/officeDocument/2006/math">
                    <m:r>
                      <a:rPr lang="en-US" i="1" baseline="0" smtClean="0">
                        <a:latin typeface="Cambria Math" panose="02040503050406030204" pitchFamily="18" charset="0"/>
                        <a:ea typeface="Cambria Math" panose="02040503050406030204" pitchFamily="18" charset="0"/>
                      </a:rPr>
                      <m:t>𝛿</m:t>
                    </m:r>
                    <m:r>
                      <a:rPr lang="en-US" b="0" i="1" baseline="0" smtClean="0">
                        <a:latin typeface="Cambria Math" panose="02040503050406030204" pitchFamily="18" charset="0"/>
                        <a:ea typeface="Cambria Math" panose="02040503050406030204" pitchFamily="18" charset="0"/>
                      </a:rPr>
                      <m:t>𝑇</m:t>
                    </m:r>
                  </m:oMath>
                </a14:m>
                <a:r>
                  <a:rPr lang="en-US" dirty="0"/>
                  <a:t> at</a:t>
                </a:r>
                <a:r>
                  <a:rPr lang="en-US" baseline="0" dirty="0"/>
                  <a:t> constant pressure</a:t>
                </a:r>
                <a:r>
                  <a:rPr lang="en-US" dirty="0"/>
                  <a:t>, heat flows from the gas parcel into the stack. Next, the parcel moves back to its original position in an adiabatic expansion</a:t>
                </a:r>
                <a:r>
                  <a:rPr lang="en-US" baseline="0" dirty="0"/>
                  <a:t> and is cooled as a result. The final step of the cycle is another heat transfer. This time, the parcel is cooler than the stack, so the heat flows from the stack into the gas, allowing for the cycle to start over again. </a:t>
                </a:r>
              </a:p>
              <a:p>
                <a:endParaRPr lang="en-US" baseline="0" dirty="0"/>
              </a:p>
              <a:p>
                <a:r>
                  <a:rPr lang="en-US" baseline="0" dirty="0"/>
                  <a:t>If the two terms in equation 1 are equivalent, the temperature gradient in the stack becomes equation 2, where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oMath>
                </a14:m>
                <a:r>
                  <a:rPr lang="en-US" dirty="0"/>
                  <a:t> is</a:t>
                </a:r>
                <a:r>
                  <a:rPr lang="en-US" baseline="0" dirty="0"/>
                  <a:t> the adiabatic pressure change,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𝑐</m:t>
                        </m:r>
                      </m:e>
                      <m:sub>
                        <m:r>
                          <a:rPr lang="en-US" b="0" i="1" baseline="0" smtClean="0">
                            <a:latin typeface="Cambria Math" panose="02040503050406030204" pitchFamily="18" charset="0"/>
                          </a:rPr>
                          <m:t>𝑝</m:t>
                        </m:r>
                      </m:sub>
                    </m:sSub>
                  </m:oMath>
                </a14:m>
                <a:r>
                  <a:rPr lang="en-US" dirty="0"/>
                  <a:t> is the isobaric specific</a:t>
                </a:r>
                <a:r>
                  <a:rPr lang="en-US" baseline="0" dirty="0"/>
                  <a:t> heat, </a:t>
                </a:r>
                <a14:m>
                  <m:oMath xmlns:m="http://schemas.openxmlformats.org/officeDocument/2006/math">
                    <m:sSub>
                      <m:sSubPr>
                        <m:ctrlPr>
                          <a:rPr lang="en-US" i="1" baseline="0" smtClean="0">
                            <a:latin typeface="Cambria Math" panose="02040503050406030204" pitchFamily="18" charset="0"/>
                          </a:rPr>
                        </m:ctrlPr>
                      </m:sSubPr>
                      <m:e>
                        <m:r>
                          <a:rPr lang="en-US" i="1" baseline="0" smtClean="0">
                            <a:latin typeface="Cambria Math" panose="02040503050406030204" pitchFamily="18" charset="0"/>
                            <a:ea typeface="Cambria Math" panose="02040503050406030204" pitchFamily="18" charset="0"/>
                          </a:rPr>
                          <m:t>𝜌</m:t>
                        </m:r>
                      </m:e>
                      <m:sub>
                        <m:r>
                          <a:rPr lang="en-US" b="0" i="1" baseline="0" smtClean="0">
                            <a:latin typeface="Cambria Math" panose="02040503050406030204" pitchFamily="18" charset="0"/>
                          </a:rPr>
                          <m:t>𝑚</m:t>
                        </m:r>
                      </m:sub>
                    </m:sSub>
                  </m:oMath>
                </a14:m>
                <a:r>
                  <a:rPr lang="en-US" dirty="0"/>
                  <a:t> is the density of the medium,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a14:m>
                <a:r>
                  <a:rPr lang="en-US" dirty="0"/>
                  <a:t> is</a:t>
                </a:r>
                <a:r>
                  <a:rPr lang="en-US" baseline="0" dirty="0"/>
                  <a:t> the velocity of the gas parcel, and </a:t>
                </a:r>
                <a14:m>
                  <m:oMath xmlns:m="http://schemas.openxmlformats.org/officeDocument/2006/math">
                    <m:r>
                      <a:rPr lang="en-US" i="1" baseline="0" smtClean="0">
                        <a:latin typeface="Cambria Math" panose="02040503050406030204" pitchFamily="18" charset="0"/>
                        <a:ea typeface="Cambria Math" panose="02040503050406030204" pitchFamily="18" charset="0"/>
                      </a:rPr>
                      <m:t>𝜔</m:t>
                    </m:r>
                  </m:oMath>
                </a14:m>
                <a:r>
                  <a:rPr lang="en-US" dirty="0"/>
                  <a:t> is the angular</a:t>
                </a:r>
                <a:r>
                  <a:rPr lang="en-US" baseline="0" dirty="0"/>
                  <a:t> frequency.</a:t>
                </a:r>
                <a:endParaRPr lang="en-US" dirty="0"/>
              </a:p>
            </p:txBody>
          </p:sp>
        </mc:Choice>
        <mc:Fallback xmlns="">
          <p:sp>
            <p:nvSpPr>
              <p:cNvPr id="3" name="Notes Placeholder 2"/>
              <p:cNvSpPr>
                <a:spLocks noGrp="1"/>
              </p:cNvSpPr>
              <p:nvPr>
                <p:ph type="body" idx="1"/>
              </p:nvPr>
            </p:nvSpPr>
            <p:spPr/>
            <p:txBody>
              <a:bodyPr/>
              <a:lstStyle/>
              <a:p>
                <a:r>
                  <a:rPr lang="en-US" dirty="0"/>
                  <a:t>To go into more detail, we will go over the thermoacoustic cycle. A graphic of this process is shown in the figure. The first step in this cycle is a gas parcel moving a distance 2</a:t>
                </a:r>
                <a:r>
                  <a:rPr lang="en-US" b="0" i="0">
                    <a:latin typeface="Cambria Math" panose="02040503050406030204" pitchFamily="18" charset="0"/>
                  </a:rPr>
                  <a:t>𝑥_1, </a:t>
                </a:r>
                <a:r>
                  <a:rPr lang="en-US" dirty="0"/>
                  <a:t>during which it</a:t>
                </a:r>
                <a:r>
                  <a:rPr lang="en-US" baseline="0" dirty="0"/>
                  <a:t> is adiabatically compressed. This leads to the temperature increasing by 2</a:t>
                </a:r>
                <a:r>
                  <a:rPr lang="en-US" b="0" i="0">
                    <a:latin typeface="Cambria Math" panose="02040503050406030204" pitchFamily="18" charset="0"/>
                  </a:rPr>
                  <a:t>𝑇_1. </a:t>
                </a:r>
                <a:r>
                  <a:rPr lang="en-US" dirty="0"/>
                  <a:t> At this stage, the difference in temperature between the plate and the gas parcel can be</a:t>
                </a:r>
                <a:r>
                  <a:rPr lang="en-US" baseline="0" dirty="0"/>
                  <a:t> described by equation 1 on the slide. The second term in this equation represents the temperature gradient along the stack. </a:t>
                </a:r>
                <a:r>
                  <a:rPr lang="en-US" dirty="0"/>
                  <a:t>The next step in the cycle</a:t>
                </a:r>
                <a:r>
                  <a:rPr lang="en-US" baseline="0" dirty="0"/>
                  <a:t> is a heat transfer. For positive </a:t>
                </a:r>
                <a:r>
                  <a:rPr lang="en-US" i="0" baseline="0">
                    <a:latin typeface="Cambria Math" panose="02040503050406030204" pitchFamily="18" charset="0"/>
                    <a:ea typeface="Cambria Math" panose="02040503050406030204" pitchFamily="18" charset="0"/>
                  </a:rPr>
                  <a:t>𝛿</a:t>
                </a:r>
                <a:r>
                  <a:rPr lang="en-US" b="0" i="0" baseline="0">
                    <a:latin typeface="Cambria Math" panose="02040503050406030204" pitchFamily="18" charset="0"/>
                    <a:ea typeface="Cambria Math" panose="02040503050406030204" pitchFamily="18" charset="0"/>
                  </a:rPr>
                  <a:t>𝑇</a:t>
                </a:r>
                <a:r>
                  <a:rPr lang="en-US" dirty="0"/>
                  <a:t> at</a:t>
                </a:r>
                <a:r>
                  <a:rPr lang="en-US" baseline="0" dirty="0"/>
                  <a:t> constant pressure</a:t>
                </a:r>
                <a:r>
                  <a:rPr lang="en-US" dirty="0"/>
                  <a:t>, heat flows from the gas parcel into the stack. Next, the parcel moves back to its original position in an adiabatic expansion</a:t>
                </a:r>
                <a:r>
                  <a:rPr lang="en-US" baseline="0" dirty="0"/>
                  <a:t> and is cooled as a result. The final step of the cycle is another heat transfer. This time, the parcel is cooler than the stack, so the heat flows from the stack into the gas, allowing for the cycle to start over again. </a:t>
                </a:r>
              </a:p>
              <a:p>
                <a:endParaRPr lang="en-US" baseline="0" dirty="0"/>
              </a:p>
              <a:p>
                <a:r>
                  <a:rPr lang="en-US" baseline="0" dirty="0"/>
                  <a:t>If the two terms in equation 1 are equivalent, the temperature gradient in the stack becomes equation 2, where </a:t>
                </a:r>
                <a:r>
                  <a:rPr lang="en-US" b="0" i="0" baseline="0">
                    <a:latin typeface="Cambria Math" panose="02040503050406030204" pitchFamily="18" charset="0"/>
                  </a:rPr>
                  <a:t>𝑝_1</a:t>
                </a:r>
                <a:r>
                  <a:rPr lang="en-US" dirty="0"/>
                  <a:t> is</a:t>
                </a:r>
                <a:r>
                  <a:rPr lang="en-US" baseline="0" dirty="0"/>
                  <a:t> the adiabatic pressure change, </a:t>
                </a:r>
                <a:r>
                  <a:rPr lang="en-US" b="0" i="0" baseline="0">
                    <a:latin typeface="Cambria Math" panose="02040503050406030204" pitchFamily="18" charset="0"/>
                  </a:rPr>
                  <a:t>𝑐_𝑝</a:t>
                </a:r>
                <a:r>
                  <a:rPr lang="en-US" dirty="0"/>
                  <a:t> is the isobaric specific</a:t>
                </a:r>
                <a:r>
                  <a:rPr lang="en-US" baseline="0" dirty="0"/>
                  <a:t> heat, </a:t>
                </a:r>
                <a:r>
                  <a:rPr lang="en-US" i="0" baseline="0">
                    <a:latin typeface="Cambria Math" panose="02040503050406030204" pitchFamily="18" charset="0"/>
                    <a:ea typeface="Cambria Math" panose="02040503050406030204" pitchFamily="18" charset="0"/>
                  </a:rPr>
                  <a:t>𝜌_</a:t>
                </a:r>
                <a:r>
                  <a:rPr lang="en-US" b="0" i="0" baseline="0">
                    <a:latin typeface="Cambria Math" panose="02040503050406030204" pitchFamily="18" charset="0"/>
                  </a:rPr>
                  <a:t>𝑚</a:t>
                </a:r>
                <a:r>
                  <a:rPr lang="en-US" dirty="0"/>
                  <a:t> is the density of the medium, </a:t>
                </a:r>
                <a:r>
                  <a:rPr lang="en-US" b="0" i="0">
                    <a:latin typeface="Cambria Math" panose="02040503050406030204" pitchFamily="18" charset="0"/>
                  </a:rPr>
                  <a:t>𝑢_1</a:t>
                </a:r>
                <a:r>
                  <a:rPr lang="en-US" dirty="0"/>
                  <a:t> is</a:t>
                </a:r>
                <a:r>
                  <a:rPr lang="en-US" baseline="0" dirty="0"/>
                  <a:t> the velocity of the gas parcel, and </a:t>
                </a:r>
                <a:r>
                  <a:rPr lang="en-US" i="0" baseline="0">
                    <a:latin typeface="Cambria Math" panose="02040503050406030204" pitchFamily="18" charset="0"/>
                    <a:ea typeface="Cambria Math" panose="02040503050406030204" pitchFamily="18" charset="0"/>
                  </a:rPr>
                  <a:t>𝜔</a:t>
                </a:r>
                <a:r>
                  <a:rPr lang="en-US" dirty="0"/>
                  <a:t> is the angular</a:t>
                </a:r>
                <a:r>
                  <a:rPr lang="en-US" baseline="0" dirty="0"/>
                  <a:t> frequency.</a:t>
                </a:r>
                <a:endParaRPr lang="en-US" dirty="0"/>
              </a:p>
            </p:txBody>
          </p:sp>
        </mc:Fallback>
      </mc:AlternateContent>
      <p:sp>
        <p:nvSpPr>
          <p:cNvPr id="4" name="Slide Number Placeholder 3"/>
          <p:cNvSpPr>
            <a:spLocks noGrp="1"/>
          </p:cNvSpPr>
          <p:nvPr>
            <p:ph type="sldNum" sz="quarter" idx="5"/>
          </p:nvPr>
        </p:nvSpPr>
        <p:spPr/>
        <p:txBody>
          <a:bodyPr/>
          <a:lstStyle/>
          <a:p>
            <a:fld id="{04AEA254-8717-493A-8671-B610A3F7EB33}" type="slidenum">
              <a:rPr lang="en-US" smtClean="0"/>
              <a:t>3</a:t>
            </a:fld>
            <a:endParaRPr lang="en-US"/>
          </a:p>
        </p:txBody>
      </p:sp>
    </p:spTree>
    <p:extLst>
      <p:ext uri="{BB962C8B-B14F-4D97-AF65-F5344CB8AC3E}">
        <p14:creationId xmlns:p14="http://schemas.microsoft.com/office/powerpoint/2010/main" val="771155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will focus our experiment and presentation on thermoacoustic cooling. In order to achieve thermoacoustic cooling, you need a resonant tube, a stack, a working fluid, and a driver. The resonant tube allows for a standing wave with displacement and pressure nodes. These nodes are separated by a distance of </a:t>
                </a:r>
                <a14:m>
                  <m:oMath xmlns:m="http://schemas.openxmlformats.org/officeDocument/2006/math">
                    <m:r>
                      <a:rPr lang="en-US" sz="1200" i="1" smtClean="0">
                        <a:latin typeface="Cambria Math" panose="02040503050406030204" pitchFamily="18" charset="0"/>
                        <a:ea typeface="Cambria Math" panose="02040503050406030204" pitchFamily="18" charset="0"/>
                        <a:cs typeface="Calibri"/>
                      </a:rPr>
                      <m:t>𝜋</m:t>
                    </m:r>
                    <m:r>
                      <a:rPr lang="en-US" sz="1200" b="0" i="1" smtClean="0">
                        <a:latin typeface="Cambria Math" panose="02040503050406030204" pitchFamily="18" charset="0"/>
                        <a:ea typeface="Cambria Math" panose="02040503050406030204" pitchFamily="18" charset="0"/>
                        <a:cs typeface="Calibri"/>
                      </a:rPr>
                      <m:t>/2</m:t>
                    </m:r>
                  </m:oMath>
                </a14:m>
                <a:r>
                  <a:rPr lang="en-US" dirty="0"/>
                  <a:t>, which means that the displacement node</a:t>
                </a:r>
                <a:r>
                  <a:rPr lang="en-US" baseline="0" dirty="0"/>
                  <a:t> corresponds with the pressure antinode and vise-versa. For setups that use standing waves, the tube has to be closed on both ends or open on one end and closed on the other, a tube with two open ends would not produce these effects. Thermoacoustic cooling can also be observed with traveling waves, though the resonant tube would have to be a loop in order for it to work properly. </a:t>
                </a:r>
              </a:p>
              <a:p>
                <a:r>
                  <a:rPr lang="en-US" baseline="0" dirty="0"/>
                  <a:t>The stack is used so that air can pass through it, but the heat from compression is trapped at the displacement node, which is the end of the tube.</a:t>
                </a:r>
              </a:p>
              <a:p>
                <a:r>
                  <a:rPr lang="en-US" baseline="0" dirty="0"/>
                  <a:t>The working fluid is the medium in which the sound waves travel. Typical experiments use air at standard atmospheric pressure, which is what we will be doing. </a:t>
                </a:r>
              </a:p>
              <a:p>
                <a:r>
                  <a:rPr lang="en-US" baseline="0" dirty="0"/>
                  <a:t>The driver is needed in order to produce the sound waves and is often times a speaker.</a:t>
                </a:r>
              </a:p>
              <a:p>
                <a:r>
                  <a:rPr lang="en-US" baseline="0" dirty="0"/>
                  <a:t>Typical setups also include heat exchangers, but since we are not trying to outsource the cooling and are just trying to observe the temperature gradient, it is not needed in our setup.</a:t>
                </a:r>
              </a:p>
              <a:p>
                <a:endParaRPr lang="en-US" baseline="0" dirty="0"/>
              </a:p>
              <a:p>
                <a:r>
                  <a:rPr lang="en-US" baseline="0" dirty="0"/>
                  <a:t>With all of this, heat is transferred along the stack plates through a chain-reaction such that each successive wave pulse increases the heat gradient. The graphic on the side shows this process with the chain reaction being represented by individual “parcels” that interact with their immediate neighbors. </a:t>
                </a:r>
              </a:p>
              <a:p>
                <a:endParaRPr lang="en-US" dirty="0"/>
              </a:p>
            </p:txBody>
          </p:sp>
        </mc:Choice>
        <mc:Fallback xmlns="">
          <p:sp>
            <p:nvSpPr>
              <p:cNvPr id="3" name="Notes Placeholder 2"/>
              <p:cNvSpPr>
                <a:spLocks noGrp="1"/>
              </p:cNvSpPr>
              <p:nvPr>
                <p:ph type="body" idx="1"/>
              </p:nvPr>
            </p:nvSpPr>
            <p:spPr/>
            <p:txBody>
              <a:bodyPr/>
              <a:lstStyle/>
              <a:p>
                <a:r>
                  <a:rPr lang="en-US"/>
                  <a:t>We will focus our experiment and presentation on thermoacoustic cooling. In order to achieve thermoacoustic cooling, you need a resonant tube, a stack, a working fluid, and a driver. The resonant tube allows for a standing wave with displacement and pressure nodes. These nodes are separated by a distance of </a:t>
                </a:r>
                <a:r>
                  <a:rPr lang="en-US" sz="1200" i="0">
                    <a:latin typeface="Cambria Math" panose="02040503050406030204" pitchFamily="18" charset="0"/>
                    <a:ea typeface="Cambria Math" panose="02040503050406030204" pitchFamily="18" charset="0"/>
                    <a:cs typeface="Calibri"/>
                  </a:rPr>
                  <a:t>𝜋</a:t>
                </a:r>
                <a:r>
                  <a:rPr lang="en-US" sz="1200" b="0" i="0">
                    <a:latin typeface="Cambria Math" panose="02040503050406030204" pitchFamily="18" charset="0"/>
                    <a:ea typeface="Cambria Math" panose="02040503050406030204" pitchFamily="18" charset="0"/>
                    <a:cs typeface="Calibri"/>
                  </a:rPr>
                  <a:t>/2</a:t>
                </a:r>
                <a:r>
                  <a:rPr lang="en-US"/>
                  <a:t>, which means that the displacement node</a:t>
                </a:r>
                <a:r>
                  <a:rPr lang="en-US" baseline="0"/>
                  <a:t> corresponds with the pressure antinode and vise-versa. For setups that use standing waves, the tube has to be closed on both ends or open on one end and closed on the other, a tube with two open ends would not produce these effects. Thermoacoustic cooling can also be observed with traveling waves, though the resonant tube would have to be a loop in order for it to work properly. </a:t>
                </a:r>
              </a:p>
              <a:p>
                <a:r>
                  <a:rPr lang="en-US" baseline="0"/>
                  <a:t>The stack is used so that air can pass through it, but the heat from compression is trapped at the displacement node, which is the end of the tube.</a:t>
                </a:r>
              </a:p>
              <a:p>
                <a:r>
                  <a:rPr lang="en-US" baseline="0"/>
                  <a:t>The working fluid is the medium in which the sound waves travel. Typical experiments use air at standard atmospheric pressure, which is what we will be doing. </a:t>
                </a:r>
              </a:p>
              <a:p>
                <a:r>
                  <a:rPr lang="en-US" baseline="0"/>
                  <a:t>The driver is needed in order to produce the sound waves and is often times a speaker.</a:t>
                </a:r>
              </a:p>
              <a:p>
                <a:r>
                  <a:rPr lang="en-US" baseline="0"/>
                  <a:t>Typical setups also include heat exchangers, but since we are not trying to outsource the cooling and are just trying to observe the temperature gradient, it is not needed in our setup.</a:t>
                </a:r>
              </a:p>
              <a:p>
                <a:endParaRPr lang="en-US" baseline="0"/>
              </a:p>
              <a:p>
                <a:r>
                  <a:rPr lang="en-US" baseline="0"/>
                  <a:t>With all of this, heat is transferred along the stack plates through a chain-reaction such that each successive wave pulse increases the heat gradient. The figure on the side shows a schematic of this process with the chain reaction being represented by individual “parcels” that interact with their immediate neighbors. </a:t>
                </a:r>
              </a:p>
              <a:p>
                <a:endParaRPr lang="en-US"/>
              </a:p>
            </p:txBody>
          </p:sp>
        </mc:Fallback>
      </mc:AlternateContent>
      <p:sp>
        <p:nvSpPr>
          <p:cNvPr id="4" name="Slide Number Placeholder 3"/>
          <p:cNvSpPr>
            <a:spLocks noGrp="1"/>
          </p:cNvSpPr>
          <p:nvPr>
            <p:ph type="sldNum" sz="quarter" idx="5"/>
          </p:nvPr>
        </p:nvSpPr>
        <p:spPr/>
        <p:txBody>
          <a:bodyPr/>
          <a:lstStyle/>
          <a:p>
            <a:fld id="{04AEA254-8717-493A-8671-B610A3F7EB33}" type="slidenum">
              <a:rPr lang="en-US" smtClean="0"/>
              <a:t>4</a:t>
            </a:fld>
            <a:endParaRPr lang="en-US"/>
          </a:p>
        </p:txBody>
      </p:sp>
    </p:spTree>
    <p:extLst>
      <p:ext uri="{BB962C8B-B14F-4D97-AF65-F5344CB8AC3E}">
        <p14:creationId xmlns:p14="http://schemas.microsoft.com/office/powerpoint/2010/main" val="2790464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Initially, the idea for thermoacoustic cooling was a suggestion from Dr. Sun. We had never encountered </a:t>
            </a:r>
            <a:r>
              <a:rPr lang="en-US" dirty="0" err="1">
                <a:cs typeface="Calibri"/>
              </a:rPr>
              <a:t>thermoacoustics</a:t>
            </a:r>
            <a:r>
              <a:rPr lang="en-US" dirty="0">
                <a:cs typeface="Calibri"/>
              </a:rPr>
              <a:t> in any of our classes, so we wanted to explore a new type of thermodynamic system. It is particularly interesting to us because it involves two seemingly unrelated phenomena: heat and sound. The experiment also seemed feasible and hands-on instead of relying heavily on machinery and special detectors, which appealed to us as well.</a:t>
            </a:r>
          </a:p>
          <a:p>
            <a:r>
              <a:rPr lang="en-US" dirty="0">
                <a:cs typeface="Calibri"/>
              </a:rPr>
              <a:t>Our goal is to achieve and measure a temperature gradient in the tube along our stack. We will record how the different harmonic frequencies and stack positions affect the temperature gradient. For each harmonic, we will move the stack until the temperature difference is at a maximum. The overall goal is to achieve the greatest possible temperature difference for our materials.</a:t>
            </a:r>
          </a:p>
          <a:p>
            <a:endParaRPr lang="en-US" dirty="0">
              <a:cs typeface="Calibri"/>
            </a:endParaRPr>
          </a:p>
        </p:txBody>
      </p:sp>
      <p:sp>
        <p:nvSpPr>
          <p:cNvPr id="4" name="Slide Number Placeholder 3"/>
          <p:cNvSpPr>
            <a:spLocks noGrp="1"/>
          </p:cNvSpPr>
          <p:nvPr>
            <p:ph type="sldNum" sz="quarter" idx="5"/>
          </p:nvPr>
        </p:nvSpPr>
        <p:spPr/>
        <p:txBody>
          <a:bodyPr/>
          <a:lstStyle/>
          <a:p>
            <a:fld id="{04AEA254-8717-493A-8671-B610A3F7EB33}" type="slidenum">
              <a:rPr lang="en-US" smtClean="0"/>
              <a:t>5</a:t>
            </a:fld>
            <a:endParaRPr lang="en-US"/>
          </a:p>
        </p:txBody>
      </p:sp>
    </p:spTree>
    <p:extLst>
      <p:ext uri="{BB962C8B-B14F-4D97-AF65-F5344CB8AC3E}">
        <p14:creationId xmlns:p14="http://schemas.microsoft.com/office/powerpoint/2010/main" val="96015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experimental setup starts with us choosing a tube with 1 closed end and 1 open end where the speaker will rest and create our sound to perform the experiment. We chose a cardboard tube and cut it to the length of about .78m. We now needed to calculate the fundamental frequency of this tube with the equation f1 equals velocity of sound divided by 2 times the length of the tube. The velocity of sound is 343m/s. This tells us that the fundamental frequency is about 219.87 Hz. The second step of our setup is getting the thermal stack that will hold our heat gradient for us to measure the temperature difference. We chose to 3D print our stack using PETG filament but this was after a few failures with resin and 3D printing difficulties. More on that later. We chose PETG because of its low thermal conductivity and high temperature tolerance of about 80 degrees Celsius. This means that it will be able to withstand the temperature difference that the setup will produces without deforming. We also needed to figure out the optimal stack geometry and positioning within the tube so that we get the best temperature difference. We used past research papers credited in our sources slide to figure this out. More on this later as well. The next step of our setup is to install thermocouples so we can measure the temperature difference between the top of the stack where the heat is captured because of air compression and the bot of the stack where it is cooler due to air expansion. We decided to use K-Type thermocouples with a double input thermometer because K-type thermocouples are the most accessible to us in the lab. We need to calibrate the thermocouple using items with known temperatures like boiling water or ice and then install them into the tube directly above and below the stack to measure temperature accurately. For our data collection, we will measure the temperature difference with different harmonic frequencies which are just integer multiples of our fundamental frequency. We want to know which harmonic gives us the best temperature difference. The expected value for the temperature difference is between 2 degrees Celsius and 16 degrees Celsius.</a:t>
            </a:r>
          </a:p>
        </p:txBody>
      </p:sp>
      <p:sp>
        <p:nvSpPr>
          <p:cNvPr id="4" name="Slide Number Placeholder 3"/>
          <p:cNvSpPr>
            <a:spLocks noGrp="1"/>
          </p:cNvSpPr>
          <p:nvPr>
            <p:ph type="sldNum" sz="quarter" idx="5"/>
          </p:nvPr>
        </p:nvSpPr>
        <p:spPr/>
        <p:txBody>
          <a:bodyPr/>
          <a:lstStyle/>
          <a:p>
            <a:fld id="{04AEA254-8717-493A-8671-B610A3F7EB33}" type="slidenum">
              <a:rPr lang="en-US" smtClean="0"/>
              <a:t>6</a:t>
            </a:fld>
            <a:endParaRPr lang="en-US"/>
          </a:p>
        </p:txBody>
      </p:sp>
    </p:spTree>
    <p:extLst>
      <p:ext uri="{BB962C8B-B14F-4D97-AF65-F5344CB8AC3E}">
        <p14:creationId xmlns:p14="http://schemas.microsoft.com/office/powerpoint/2010/main" val="202265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were building our stack we ran into a lot of trouble because of the complications involved with 3D printing. We first decided that it would be best to build our stack using Resin and the resin printers at the maker-space. We initially used resin because of its exceptional ability to withstand high temperature. But, unfortunately, resin is very weak for our stack to be hold up against the constant expansion and compression of air in the tube and the </a:t>
            </a:r>
            <a:r>
              <a:rPr lang="en-US" dirty="0" err="1"/>
              <a:t>resing</a:t>
            </a:r>
            <a:r>
              <a:rPr lang="en-US" dirty="0"/>
              <a:t> printer was causing a lot of error in the printing process. You can see the damaged print on the top left of this slide.  So we decided to try the filament printing route. After talking to more experienced printers at the maker-space, we realized our best option is PETG filament because of its precision and it’s temperature tolerance. We started the print for PETG but our first print failed due to printer error. You can see the interrupted print on the bottom left of the slide. One of the officers at Maker-Space helped us restart the print and this time we were able to successfully print our stack. You can see the final finished print on the right of the slide. Because of recent issues involving restraints due to stack height, we have decided to use both the short filament stack and the tall filament stack and see which one works best.</a:t>
            </a:r>
          </a:p>
        </p:txBody>
      </p:sp>
      <p:sp>
        <p:nvSpPr>
          <p:cNvPr id="4" name="Slide Number Placeholder 3"/>
          <p:cNvSpPr>
            <a:spLocks noGrp="1"/>
          </p:cNvSpPr>
          <p:nvPr>
            <p:ph type="sldNum" sz="quarter" idx="5"/>
          </p:nvPr>
        </p:nvSpPr>
        <p:spPr/>
        <p:txBody>
          <a:bodyPr/>
          <a:lstStyle/>
          <a:p>
            <a:fld id="{04AEA254-8717-493A-8671-B610A3F7EB33}" type="slidenum">
              <a:rPr lang="en-US" smtClean="0"/>
              <a:t>7</a:t>
            </a:fld>
            <a:endParaRPr lang="en-US"/>
          </a:p>
        </p:txBody>
      </p:sp>
    </p:spTree>
    <p:extLst>
      <p:ext uri="{BB962C8B-B14F-4D97-AF65-F5344CB8AC3E}">
        <p14:creationId xmlns:p14="http://schemas.microsoft.com/office/powerpoint/2010/main" val="56502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aspect of the stack is its geometry: what kind of openings it should have, how wide the openings should be and how tall it needs to be, and its position: where in the tube should the stack be for optimal temperature gradients. We did some research and found the </a:t>
            </a:r>
            <a:r>
              <a:rPr lang="en-US" dirty="0" err="1"/>
              <a:t>the</a:t>
            </a:r>
            <a:r>
              <a:rPr lang="en-US" dirty="0"/>
              <a:t> optimal stack geometry is parallel plates within the stack. The distance between the plates can be calculated using the thermal penetration depth equation as shown in the slides, and it needs to be about 10% of the tube length in height. The best stack position is between an eight of the wavelength of sound from the closed end of the tube to a twentieth of the wavelength of sound from the closed end of the tube. The issue with the position is that in our experiment, our harmonic frequency changes which also changes the wavelength of sound we use. So for every harmonic frequency we will need to readjust the stack position based on the wavelength for that harmonic. The table on the right shows you possible values of position from the closed end of the tube that our stack’s center can be placed at based on which harmonic we are using and how far we want to put it between an eight of the wavelength and a twentieth of the wavelength. Please read the caption to understand color-coding of values in the table. So, this adds a third component to our experiment which is how does the temperature difference depend on harmonic but for each harmonic how does the temperature difference depend on the stack positions.</a:t>
            </a:r>
          </a:p>
        </p:txBody>
      </p:sp>
      <p:sp>
        <p:nvSpPr>
          <p:cNvPr id="4" name="Slide Number Placeholder 3"/>
          <p:cNvSpPr>
            <a:spLocks noGrp="1"/>
          </p:cNvSpPr>
          <p:nvPr>
            <p:ph type="sldNum" sz="quarter" idx="5"/>
          </p:nvPr>
        </p:nvSpPr>
        <p:spPr/>
        <p:txBody>
          <a:bodyPr/>
          <a:lstStyle/>
          <a:p>
            <a:fld id="{04AEA254-8717-493A-8671-B610A3F7EB33}" type="slidenum">
              <a:rPr lang="en-US" smtClean="0"/>
              <a:t>8</a:t>
            </a:fld>
            <a:endParaRPr lang="en-US"/>
          </a:p>
        </p:txBody>
      </p:sp>
    </p:spTree>
    <p:extLst>
      <p:ext uri="{BB962C8B-B14F-4D97-AF65-F5344CB8AC3E}">
        <p14:creationId xmlns:p14="http://schemas.microsoft.com/office/powerpoint/2010/main" val="884271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is to calibrate the thermocouples from the lab. Right now, the detector is severely uncalibrated and gives us readings over 3000 degrees Celsius. To calibrate the thermocouples, we will need to use the universally known temperatures of the boiling point of water and the melting point of ice. We will need to make sure that both thermocouples we are using are calibrated in the same way to the same temperatures, lest there be zero-point or scaling deviations in our measurements.</a:t>
            </a:r>
          </a:p>
          <a:p>
            <a:endParaRPr lang="en-US" dirty="0"/>
          </a:p>
          <a:p>
            <a:r>
              <a:rPr lang="en-US" dirty="0"/>
              <a:t>Next, we will need to select an appropriate speaker. We have set aside a few options in the lab, so we now need to test which ones produce loud enough sound in the range of our harmonic frequencies. We need to also find a proper power supply for the speaker, and we can use the power drawn in by the speaker and the resulting temperature difference to calculate the efficiency of our system. We may need to do some additional construction for the attachment of the speaker to the tube.</a:t>
            </a:r>
          </a:p>
          <a:p>
            <a:endParaRPr lang="en-US" dirty="0"/>
          </a:p>
          <a:p>
            <a:r>
              <a:rPr lang="en-US" dirty="0"/>
              <a:t>After that, all we have left is collecting data. As we mentioned, there are several options for harmonic frequencies and stack position, so we will test the different combinations to find which produces the greatest temperature difference. After that, we can determine if greater sound amplitude can produce a greater temperature difference. Once we have determined the optimal setup, we will record data points of temperature difference versus time since the sound was applied and find </a:t>
            </a:r>
            <a:r>
              <a:rPr lang="en-US" dirty="0" err="1"/>
              <a:t>stabilizied</a:t>
            </a:r>
            <a:r>
              <a:rPr lang="en-US" dirty="0"/>
              <a:t> equilibrium temperature difference of our system.</a:t>
            </a:r>
          </a:p>
        </p:txBody>
      </p:sp>
      <p:sp>
        <p:nvSpPr>
          <p:cNvPr id="4" name="Slide Number Placeholder 3"/>
          <p:cNvSpPr>
            <a:spLocks noGrp="1"/>
          </p:cNvSpPr>
          <p:nvPr>
            <p:ph type="sldNum" sz="quarter" idx="5"/>
          </p:nvPr>
        </p:nvSpPr>
        <p:spPr/>
        <p:txBody>
          <a:bodyPr/>
          <a:lstStyle/>
          <a:p>
            <a:fld id="{04AEA254-8717-493A-8671-B610A3F7EB33}" type="slidenum">
              <a:rPr lang="en-US" smtClean="0"/>
              <a:t>9</a:t>
            </a:fld>
            <a:endParaRPr lang="en-US"/>
          </a:p>
        </p:txBody>
      </p:sp>
    </p:spTree>
    <p:extLst>
      <p:ext uri="{BB962C8B-B14F-4D97-AF65-F5344CB8AC3E}">
        <p14:creationId xmlns:p14="http://schemas.microsoft.com/office/powerpoint/2010/main" val="1124572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3/20/2023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700017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61889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79533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70036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09699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38303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21730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3845847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05057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5068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2127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6162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12289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84151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2582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22846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29353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3/20/2023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72830515"/>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2.xml"/><Relationship Id="rId7" Type="http://schemas.openxmlformats.org/officeDocument/2006/relationships/image" Target="../media/image7.gif"/><Relationship Id="rId12"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gif"/><Relationship Id="rId11" Type="http://schemas.openxmlformats.org/officeDocument/2006/relationships/image" Target="../media/image11.gif"/><Relationship Id="rId5" Type="http://schemas.openxmlformats.org/officeDocument/2006/relationships/image" Target="../media/image6.png"/><Relationship Id="rId10" Type="http://schemas.openxmlformats.org/officeDocument/2006/relationships/image" Target="../media/image10.gif"/><Relationship Id="rId4" Type="http://schemas.openxmlformats.org/officeDocument/2006/relationships/notesSlide" Target="../notesSlides/notesSlide2.xml"/><Relationship Id="rId9" Type="http://schemas.openxmlformats.org/officeDocument/2006/relationships/image" Target="../media/image9.g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13.gi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customXml" Target="../ink/ink1.xml"/><Relationship Id="rId5"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74ADBB-7098-FC2E-82AA-1508F3E571C2}"/>
              </a:ext>
            </a:extLst>
          </p:cNvPr>
          <p:cNvPicPr>
            <a:picLocks noChangeAspect="1"/>
          </p:cNvPicPr>
          <p:nvPr/>
        </p:nvPicPr>
        <p:blipFill rotWithShape="1">
          <a:blip r:embed="rId6"/>
          <a:srcRect l="9091" t="17881" b="5511"/>
          <a:stretch/>
        </p:blipFill>
        <p:spPr>
          <a:xfrm>
            <a:off x="20" y="11094"/>
            <a:ext cx="12191979" cy="6857990"/>
          </a:xfrm>
          <a:prstGeom prst="rect">
            <a:avLst/>
          </a:prstGeom>
        </p:spPr>
      </p:pic>
      <p:pic>
        <p:nvPicPr>
          <p:cNvPr id="285" name="Picture 195">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6"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87"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8" name="Group 201">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3" name="Straight Connector 202">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2DC39E-28C1-35DF-36A0-CFC1C315206D}"/>
              </a:ext>
            </a:extLst>
          </p:cNvPr>
          <p:cNvSpPr>
            <a:spLocks noGrp="1"/>
          </p:cNvSpPr>
          <p:nvPr>
            <p:ph type="ctrTitle"/>
          </p:nvPr>
        </p:nvSpPr>
        <p:spPr>
          <a:xfrm>
            <a:off x="6646332" y="2032000"/>
            <a:ext cx="4955373" cy="2819398"/>
          </a:xfrm>
        </p:spPr>
        <p:txBody>
          <a:bodyPr>
            <a:normAutofit/>
          </a:bodyPr>
          <a:lstStyle/>
          <a:p>
            <a:r>
              <a:rPr lang="en-US">
                <a:cs typeface="Calibri Light"/>
              </a:rPr>
              <a:t>Thermoacoustic Cooling</a:t>
            </a:r>
          </a:p>
        </p:txBody>
      </p:sp>
      <p:sp>
        <p:nvSpPr>
          <p:cNvPr id="3" name="Subtitle 2">
            <a:extLst>
              <a:ext uri="{FF2B5EF4-FFF2-40B4-BE49-F238E27FC236}">
                <a16:creationId xmlns:a16="http://schemas.microsoft.com/office/drawing/2014/main" id="{27B6E7F6-D16F-33CF-E8EF-1CCEFE6212B4}"/>
              </a:ext>
            </a:extLst>
          </p:cNvPr>
          <p:cNvSpPr>
            <a:spLocks noGrp="1"/>
          </p:cNvSpPr>
          <p:nvPr>
            <p:ph type="subTitle" idx="1"/>
          </p:nvPr>
        </p:nvSpPr>
        <p:spPr>
          <a:xfrm>
            <a:off x="6646332" y="4851399"/>
            <a:ext cx="5073331" cy="914401"/>
          </a:xfrm>
        </p:spPr>
        <p:txBody>
          <a:bodyPr vert="horz" lIns="91440" tIns="45720" rIns="91440" bIns="45720" rtlCol="0">
            <a:normAutofit/>
          </a:bodyPr>
          <a:lstStyle/>
          <a:p>
            <a:r>
              <a:rPr lang="en-US" dirty="0">
                <a:ea typeface="Calibri"/>
                <a:cs typeface="Calibri"/>
              </a:rPr>
              <a:t>By: Rylee Palos, Dan </a:t>
            </a:r>
            <a:r>
              <a:rPr lang="en-US" dirty="0" err="1">
                <a:ea typeface="Calibri"/>
                <a:cs typeface="Calibri"/>
              </a:rPr>
              <a:t>Beckstrand</a:t>
            </a:r>
            <a:r>
              <a:rPr lang="en-US" dirty="0">
                <a:ea typeface="Calibri"/>
                <a:cs typeface="Calibri"/>
              </a:rPr>
              <a:t>, Saumil Nalin</a:t>
            </a:r>
          </a:p>
          <a:p>
            <a:pPr algn="ctr"/>
            <a:r>
              <a:rPr lang="en-US" dirty="0">
                <a:ea typeface="Calibri"/>
                <a:cs typeface="Calibri"/>
              </a:rPr>
              <a:t>[Team plasma]</a:t>
            </a:r>
          </a:p>
          <a:p>
            <a:endParaRPr lang="en-US" dirty="0">
              <a:ea typeface="Calibri"/>
              <a:cs typeface="Calibri"/>
            </a:endParaRPr>
          </a:p>
        </p:txBody>
      </p:sp>
      <p:pic>
        <p:nvPicPr>
          <p:cNvPr id="17" name="Audio 16">
            <a:hlinkClick r:id="" action="ppaction://media"/>
            <a:extLst>
              <a:ext uri="{FF2B5EF4-FFF2-40B4-BE49-F238E27FC236}">
                <a16:creationId xmlns:a16="http://schemas.microsoft.com/office/drawing/2014/main" id="{1EA1FE1F-867C-F4A2-997F-1E1B8C7486A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6161678"/>
      </p:ext>
    </p:extLst>
  </p:cSld>
  <p:clrMapOvr>
    <a:masterClrMapping/>
  </p:clrMapOvr>
  <mc:AlternateContent xmlns:mc="http://schemas.openxmlformats.org/markup-compatibility/2006" xmlns:p14="http://schemas.microsoft.com/office/powerpoint/2010/main">
    <mc:Choice Requires="p14">
      <p:transition spd="slow" p14:dur="2000" advTm="7923"/>
    </mc:Choice>
    <mc:Fallback xmlns="">
      <p:transition spd="slow" advTm="7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1500"/>
                                  </p:stCondLst>
                                  <p:iterate>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700"/>
                                        <p:tgtEl>
                                          <p:spTgt spid="3">
                                            <p:txEl>
                                              <p:pRg st="1" end="1"/>
                                            </p:txEl>
                                          </p:spTgt>
                                        </p:tgtEl>
                                      </p:cBhvr>
                                    </p:animEffect>
                                  </p:childTnLst>
                                </p:cTn>
                              </p:par>
                              <p:par>
                                <p:cTn id="15" presetID="10" presetClass="entr" presetSubtype="0" fill="hold" grpId="0" nodeType="withEffect">
                                  <p:stCondLst>
                                    <p:cond delay="1000"/>
                                  </p:stCondLst>
                                  <p:iterate>
                                    <p:tmPct val="10000"/>
                                  </p:iterate>
                                  <p:childTnLst>
                                    <p:set>
                                      <p:cBhvr>
                                        <p:cTn id="16" dur="1" fill="hold">
                                          <p:stCondLst>
                                            <p:cond delay="0"/>
                                          </p:stCondLst>
                                        </p:cTn>
                                        <p:tgtEl>
                                          <p:spTgt spid="2"/>
                                        </p:tgtEl>
                                        <p:attrNameLst>
                                          <p:attrName>style.visibility</p:attrName>
                                        </p:attrNameLst>
                                      </p:cBhvr>
                                      <p:to>
                                        <p:strVal val="visible"/>
                                      </p:to>
                                    </p:set>
                                    <p:animEffect transition="in" filter="fade">
                                      <p:cBhvr>
                                        <p:cTn id="1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17"/>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2FC0-1D03-F9EA-1941-CD0B6ECF0A27}"/>
              </a:ext>
            </a:extLst>
          </p:cNvPr>
          <p:cNvSpPr>
            <a:spLocks noGrp="1"/>
          </p:cNvSpPr>
          <p:nvPr>
            <p:ph type="title"/>
          </p:nvPr>
        </p:nvSpPr>
        <p:spPr>
          <a:xfrm>
            <a:off x="586274" y="174172"/>
            <a:ext cx="10131425" cy="1456267"/>
          </a:xfrm>
        </p:spPr>
        <p:txBody>
          <a:bodyPr/>
          <a:lstStyle/>
          <a:p>
            <a:r>
              <a:rPr lang="en-US" dirty="0"/>
              <a:t>Sources</a:t>
            </a:r>
          </a:p>
        </p:txBody>
      </p:sp>
      <p:sp>
        <p:nvSpPr>
          <p:cNvPr id="3" name="Content Placeholder 2">
            <a:extLst>
              <a:ext uri="{FF2B5EF4-FFF2-40B4-BE49-F238E27FC236}">
                <a16:creationId xmlns:a16="http://schemas.microsoft.com/office/drawing/2014/main" id="{7F14CEA7-CD48-DF61-40A9-E3C24A9DFE66}"/>
              </a:ext>
            </a:extLst>
          </p:cNvPr>
          <p:cNvSpPr>
            <a:spLocks noGrp="1"/>
          </p:cNvSpPr>
          <p:nvPr>
            <p:ph idx="1"/>
          </p:nvPr>
        </p:nvSpPr>
        <p:spPr>
          <a:xfrm>
            <a:off x="685801" y="1679511"/>
            <a:ext cx="10131425" cy="5096194"/>
          </a:xfrm>
        </p:spPr>
        <p:txBody>
          <a:bodyPr>
            <a:normAutofit fontScale="92500" lnSpcReduction="20000"/>
          </a:bodyPr>
          <a:lstStyle/>
          <a:p>
            <a:pPr marL="342900" indent="-342900">
              <a:buFont typeface="+mj-lt"/>
              <a:buAutoNum type="arabicPeriod"/>
            </a:pPr>
            <a:r>
              <a:rPr lang="en-US" dirty="0" err="1"/>
              <a:t>Aguirregabiria</a:t>
            </a:r>
            <a:r>
              <a:rPr lang="en-US" dirty="0"/>
              <a:t>, Juan. Standing Waves in a Pipe Model. </a:t>
            </a:r>
            <a:r>
              <a:rPr lang="en-US" dirty="0" err="1"/>
              <a:t>Vers</a:t>
            </a:r>
            <a:r>
              <a:rPr lang="en-US" dirty="0"/>
              <a:t>. 1.0. Computer software. 2008. Java (JRE) 1.5. 16 Mar. 2023 &lt;https://www.compadre.org/Repository/document/ServeFile.cfm?ID=7878&amp;DocID=658&gt;.</a:t>
            </a:r>
          </a:p>
          <a:p>
            <a:pPr marL="342900" indent="-342900">
              <a:buFont typeface="+mj-lt"/>
              <a:buAutoNum type="arabicPeriod"/>
            </a:pPr>
            <a:r>
              <a:rPr lang="en-US" b="0" i="0" u="none" strike="noStrike" dirty="0">
                <a:solidFill>
                  <a:srgbClr val="FFFFFF"/>
                </a:solidFill>
                <a:effectLst/>
                <a:latin typeface="Calibri" panose="020F0502020204030204" pitchFamily="34" charset="0"/>
              </a:rPr>
              <a:t>“Engineering Acoustics/</a:t>
            </a:r>
            <a:r>
              <a:rPr lang="en-US" b="0" i="0" u="none" strike="noStrike" dirty="0" err="1">
                <a:solidFill>
                  <a:srgbClr val="FFFFFF"/>
                </a:solidFill>
                <a:effectLst/>
                <a:latin typeface="Calibri" panose="020F0502020204030204" pitchFamily="34" charset="0"/>
              </a:rPr>
              <a:t>Thermoacoustics</a:t>
            </a:r>
            <a:r>
              <a:rPr lang="en-US" b="0" i="0" u="none" strike="noStrike" dirty="0">
                <a:solidFill>
                  <a:srgbClr val="FFFFFF"/>
                </a:solidFill>
                <a:effectLst/>
                <a:latin typeface="Calibri" panose="020F0502020204030204" pitchFamily="34" charset="0"/>
              </a:rPr>
              <a:t> - </a:t>
            </a:r>
            <a:r>
              <a:rPr lang="en-US" b="0" i="0" u="none" strike="noStrike" dirty="0" err="1">
                <a:solidFill>
                  <a:srgbClr val="FFFFFF"/>
                </a:solidFill>
                <a:effectLst/>
                <a:latin typeface="Calibri" panose="020F0502020204030204" pitchFamily="34" charset="0"/>
              </a:rPr>
              <a:t>Wikibooks</a:t>
            </a:r>
            <a:r>
              <a:rPr lang="en-US" b="0" i="0" u="none" strike="noStrike" dirty="0">
                <a:solidFill>
                  <a:srgbClr val="FFFFFF"/>
                </a:solidFill>
                <a:effectLst/>
                <a:latin typeface="Calibri" panose="020F0502020204030204" pitchFamily="34" charset="0"/>
              </a:rPr>
              <a:t>, Open Books for an Open World.” </a:t>
            </a:r>
            <a:r>
              <a:rPr lang="en-US" b="0" i="1" u="none" strike="noStrike" dirty="0">
                <a:solidFill>
                  <a:srgbClr val="FFFFFF"/>
                </a:solidFill>
                <a:effectLst/>
                <a:latin typeface="Calibri" panose="020F0502020204030204" pitchFamily="34" charset="0"/>
              </a:rPr>
              <a:t>En.wikibooks.org</a:t>
            </a:r>
            <a:r>
              <a:rPr lang="en-US" b="0" i="0" u="none" strike="noStrike" dirty="0">
                <a:solidFill>
                  <a:srgbClr val="FFFFFF"/>
                </a:solidFill>
                <a:effectLst/>
                <a:latin typeface="Calibri" panose="020F0502020204030204" pitchFamily="34" charset="0"/>
              </a:rPr>
              <a:t>, en.wikibooks.org/wiki/</a:t>
            </a:r>
            <a:r>
              <a:rPr lang="en-US" b="0" i="0" u="none" strike="noStrike" dirty="0" err="1">
                <a:solidFill>
                  <a:srgbClr val="FFFFFF"/>
                </a:solidFill>
                <a:effectLst/>
                <a:latin typeface="Calibri" panose="020F0502020204030204" pitchFamily="34" charset="0"/>
              </a:rPr>
              <a:t>Engineering_Acoustics</a:t>
            </a:r>
            <a:r>
              <a:rPr lang="en-US" b="0" i="0" u="none" strike="noStrike" dirty="0">
                <a:solidFill>
                  <a:srgbClr val="FFFFFF"/>
                </a:solidFill>
                <a:effectLst/>
                <a:latin typeface="Calibri" panose="020F0502020204030204" pitchFamily="34" charset="0"/>
              </a:rPr>
              <a:t>/</a:t>
            </a:r>
            <a:r>
              <a:rPr lang="en-US" b="0" i="0" u="none" strike="noStrike" dirty="0" err="1">
                <a:solidFill>
                  <a:srgbClr val="FFFFFF"/>
                </a:solidFill>
                <a:effectLst/>
                <a:latin typeface="Calibri" panose="020F0502020204030204" pitchFamily="34" charset="0"/>
              </a:rPr>
              <a:t>Thermoacoustics</a:t>
            </a:r>
            <a:r>
              <a:rPr lang="en-US" b="0" i="0" u="none" strike="noStrike" dirty="0">
                <a:solidFill>
                  <a:srgbClr val="FFFFFF"/>
                </a:solidFill>
                <a:effectLst/>
                <a:latin typeface="Calibri" panose="020F0502020204030204" pitchFamily="34" charset="0"/>
              </a:rPr>
              <a:t>. Accessed 19 Mar. 2023.</a:t>
            </a:r>
            <a:r>
              <a:rPr lang="en-US" b="0" i="0" dirty="0">
                <a:solidFill>
                  <a:srgbClr val="FFFFFF"/>
                </a:solidFill>
                <a:effectLst/>
                <a:latin typeface="Calibri" panose="020F0502020204030204" pitchFamily="34" charset="0"/>
              </a:rPr>
              <a:t>​</a:t>
            </a:r>
          </a:p>
          <a:p>
            <a:pPr marL="342900" indent="-342900">
              <a:buFont typeface="+mj-lt"/>
              <a:buAutoNum type="arabicPeriod"/>
            </a:pPr>
            <a:r>
              <a:rPr lang="en-US" dirty="0" err="1">
                <a:ea typeface="+mn-lt"/>
                <a:cs typeface="+mn-lt"/>
              </a:rPr>
              <a:t>Kajurek</a:t>
            </a:r>
            <a:r>
              <a:rPr lang="en-US" dirty="0">
                <a:ea typeface="+mn-lt"/>
                <a:cs typeface="+mn-lt"/>
              </a:rPr>
              <a:t>, J., </a:t>
            </a:r>
            <a:r>
              <a:rPr lang="en-US" dirty="0" err="1">
                <a:ea typeface="+mn-lt"/>
                <a:cs typeface="+mn-lt"/>
              </a:rPr>
              <a:t>Rusowicz</a:t>
            </a:r>
            <a:r>
              <a:rPr lang="en-US" dirty="0">
                <a:ea typeface="+mn-lt"/>
                <a:cs typeface="+mn-lt"/>
              </a:rPr>
              <a:t>, A., &amp; </a:t>
            </a:r>
            <a:r>
              <a:rPr lang="en-US" dirty="0" err="1">
                <a:ea typeface="+mn-lt"/>
                <a:cs typeface="+mn-lt"/>
              </a:rPr>
              <a:t>Grzebielec</a:t>
            </a:r>
            <a:r>
              <a:rPr lang="en-US" dirty="0">
                <a:ea typeface="+mn-lt"/>
                <a:cs typeface="+mn-lt"/>
              </a:rPr>
              <a:t>, A. (2017). The influence of stack position and acoustic frequency on the performance of thermoacoustic refrigerator with the standing wave.</a:t>
            </a:r>
            <a:r>
              <a:rPr lang="en-US" i="1" dirty="0">
                <a:ea typeface="+mn-lt"/>
                <a:cs typeface="+mn-lt"/>
              </a:rPr>
              <a:t> Archives of Thermodynamics, 38</a:t>
            </a:r>
            <a:r>
              <a:rPr lang="en-US" dirty="0">
                <a:ea typeface="+mn-lt"/>
                <a:cs typeface="+mn-lt"/>
              </a:rPr>
              <a:t>(4), 89-107. </a:t>
            </a:r>
            <a:r>
              <a:rPr lang="en-US" dirty="0" err="1">
                <a:ea typeface="+mn-lt"/>
                <a:cs typeface="+mn-lt"/>
              </a:rPr>
              <a:t>doi:https</a:t>
            </a:r>
            <a:r>
              <a:rPr lang="en-US" dirty="0">
                <a:ea typeface="+mn-lt"/>
                <a:cs typeface="+mn-lt"/>
              </a:rPr>
              <a:t>://doi.org/10.1515/aoter-2017-0026</a:t>
            </a:r>
            <a:endParaRPr lang="en-US" b="0" i="0" dirty="0">
              <a:solidFill>
                <a:srgbClr val="FFFFFF"/>
              </a:solidFill>
              <a:effectLst/>
              <a:latin typeface="Arial" panose="020B0604020202020204" pitchFamily="34" charset="0"/>
            </a:endParaRPr>
          </a:p>
          <a:p>
            <a:pPr marL="342900" indent="-342900">
              <a:buFont typeface="+mj-lt"/>
              <a:buAutoNum type="arabicPeriod"/>
            </a:pPr>
            <a:r>
              <a:rPr lang="en-US" b="0" i="0" u="none" strike="noStrike" dirty="0" err="1">
                <a:solidFill>
                  <a:srgbClr val="FFFFFF"/>
                </a:solidFill>
                <a:effectLst/>
                <a:latin typeface="Calibri" panose="020F0502020204030204" pitchFamily="34" charset="0"/>
              </a:rPr>
              <a:t>Kouta</a:t>
            </a:r>
            <a:r>
              <a:rPr lang="en-US" b="0" i="0" u="none" strike="noStrike" dirty="0">
                <a:solidFill>
                  <a:srgbClr val="FFFFFF"/>
                </a:solidFill>
                <a:effectLst/>
                <a:latin typeface="Calibri" panose="020F0502020204030204" pitchFamily="34" charset="0"/>
              </a:rPr>
              <a:t>, Ahmad. “Understanding Thermoacoustic Engines &amp; Refrigerators (CZ Subtitles).”</a:t>
            </a:r>
            <a:r>
              <a:rPr lang="en-US" dirty="0">
                <a:solidFill>
                  <a:srgbClr val="FFFFFF"/>
                </a:solidFill>
                <a:latin typeface="Calibri" panose="020F0502020204030204" pitchFamily="34" charset="0"/>
              </a:rPr>
              <a:t> www.youtube.com, 4 Feb. 2022, youtu.be/SRT02NcPD9U?t=286.​</a:t>
            </a:r>
          </a:p>
          <a:p>
            <a:pPr algn="l" rtl="0" fontAlgn="base">
              <a:buFont typeface="+mj-lt"/>
              <a:buAutoNum type="arabicPeriod"/>
            </a:pPr>
            <a:r>
              <a:rPr lang="en-US" b="0" i="0" u="none" strike="noStrike" dirty="0">
                <a:solidFill>
                  <a:srgbClr val="FFFFFF"/>
                </a:solidFill>
                <a:effectLst/>
                <a:latin typeface="Calibri" panose="020F0502020204030204" pitchFamily="34" charset="0"/>
              </a:rPr>
              <a:t>“Mechanics -.” </a:t>
            </a:r>
            <a:r>
              <a:rPr lang="en-US" b="0" i="1" u="none" strike="noStrike" dirty="0">
                <a:solidFill>
                  <a:srgbClr val="FFFFFF"/>
                </a:solidFill>
                <a:effectLst/>
                <a:latin typeface="Calibri" panose="020F0502020204030204" pitchFamily="34" charset="0"/>
              </a:rPr>
              <a:t>Princeton.edu</a:t>
            </a:r>
            <a:r>
              <a:rPr lang="en-US" b="0" i="0" u="none" strike="noStrike" dirty="0">
                <a:solidFill>
                  <a:srgbClr val="FFFFFF"/>
                </a:solidFill>
                <a:effectLst/>
                <a:latin typeface="Calibri" panose="020F0502020204030204" pitchFamily="34" charset="0"/>
              </a:rPr>
              <a:t>, 2021,</a:t>
            </a:r>
            <a:r>
              <a:rPr lang="en-US" dirty="0">
                <a:solidFill>
                  <a:srgbClr val="FFFFFF"/>
                </a:solidFill>
                <a:latin typeface="Calibri" panose="020F0502020204030204" pitchFamily="34" charset="0"/>
              </a:rPr>
              <a:t> www.princeton.edu/~maelabs/hpt/mechanics/mecha_36.htm.​</a:t>
            </a:r>
          </a:p>
          <a:p>
            <a:pPr algn="l" rtl="0" fontAlgn="base">
              <a:buFont typeface="+mj-lt"/>
              <a:buAutoNum type="arabicPeriod"/>
            </a:pPr>
            <a:r>
              <a:rPr lang="en-US" b="0" i="1" u="none" strike="noStrike" dirty="0">
                <a:solidFill>
                  <a:srgbClr val="FFFFFF"/>
                </a:solidFill>
                <a:effectLst/>
                <a:latin typeface="Calibri" panose="020F0502020204030204" pitchFamily="34" charset="0"/>
              </a:rPr>
              <a:t>PETG Technical Data Sheet (Polyethylene Terephthalate </a:t>
            </a:r>
            <a:r>
              <a:rPr lang="en-US" b="0" i="1" u="none" strike="noStrike" dirty="0" err="1">
                <a:solidFill>
                  <a:srgbClr val="FFFFFF"/>
                </a:solidFill>
                <a:effectLst/>
                <a:latin typeface="Calibri" panose="020F0502020204030204" pitchFamily="34" charset="0"/>
              </a:rPr>
              <a:t>Copolyester</a:t>
            </a:r>
            <a:r>
              <a:rPr lang="en-US" b="0" i="1" u="none" strike="noStrike" dirty="0">
                <a:solidFill>
                  <a:srgbClr val="FFFFFF"/>
                </a:solidFill>
                <a:effectLst/>
                <a:latin typeface="Calibri" panose="020F0502020204030204" pitchFamily="34" charset="0"/>
              </a:rPr>
              <a:t>)</a:t>
            </a:r>
            <a:r>
              <a:rPr lang="en-US" b="0" i="0" u="none" strike="noStrike" dirty="0">
                <a:solidFill>
                  <a:srgbClr val="FFFFFF"/>
                </a:solidFill>
                <a:effectLst/>
                <a:latin typeface="Calibri" panose="020F0502020204030204" pitchFamily="34" charset="0"/>
              </a:rPr>
              <a:t>. </a:t>
            </a:r>
            <a:r>
              <a:rPr lang="en-US" dirty="0">
                <a:solidFill>
                  <a:srgbClr val="FFFFFF"/>
                </a:solidFill>
                <a:latin typeface="Calibri" panose="020F0502020204030204" pitchFamily="34" charset="0"/>
              </a:rPr>
              <a:t>www.sd3d.com/wp-content/uploads/2017/06/MaterialTDS-PETG_01.pdf.​</a:t>
            </a:r>
          </a:p>
          <a:p>
            <a:pPr marL="342900" indent="-342900">
              <a:buClr>
                <a:srgbClr val="FFFFFF"/>
              </a:buClr>
              <a:buFont typeface="+mj-lt"/>
              <a:buAutoNum type="arabicPeriod"/>
            </a:pPr>
            <a:r>
              <a:rPr lang="en-US" dirty="0">
                <a:ea typeface="+mn-lt"/>
                <a:cs typeface="+mn-lt"/>
              </a:rPr>
              <a:t>Ramesh Nayak, B., </a:t>
            </a:r>
            <a:r>
              <a:rPr lang="en-US" dirty="0" err="1">
                <a:ea typeface="+mn-lt"/>
                <a:cs typeface="+mn-lt"/>
              </a:rPr>
              <a:t>Pundarika</a:t>
            </a:r>
            <a:r>
              <a:rPr lang="en-US" dirty="0">
                <a:ea typeface="+mn-lt"/>
                <a:cs typeface="+mn-lt"/>
              </a:rPr>
              <a:t>, G. &amp; Arya, B. Influence of stack geometry on the performance of thermoacoustic refrigerator. </a:t>
            </a:r>
            <a:r>
              <a:rPr lang="en-US" i="1" dirty="0" err="1">
                <a:ea typeface="+mn-lt"/>
                <a:cs typeface="+mn-lt"/>
              </a:rPr>
              <a:t>Sādhanā</a:t>
            </a:r>
            <a:r>
              <a:rPr lang="en-US" dirty="0">
                <a:ea typeface="+mn-lt"/>
                <a:cs typeface="+mn-lt"/>
              </a:rPr>
              <a:t> </a:t>
            </a:r>
            <a:r>
              <a:rPr lang="en-US" b="1" dirty="0">
                <a:ea typeface="+mn-lt"/>
                <a:cs typeface="+mn-lt"/>
              </a:rPr>
              <a:t>42</a:t>
            </a:r>
            <a:r>
              <a:rPr lang="en-US" dirty="0">
                <a:ea typeface="+mn-lt"/>
                <a:cs typeface="+mn-lt"/>
              </a:rPr>
              <a:t>, 223–230 (2017). https://doi.org/10.1007/s12046-016-0585-5</a:t>
            </a:r>
          </a:p>
          <a:p>
            <a:pPr marL="342900" indent="-342900">
              <a:buClr>
                <a:srgbClr val="FFFFFF"/>
              </a:buClr>
              <a:buFont typeface="+mj-lt"/>
              <a:buAutoNum type="arabicPeriod"/>
            </a:pPr>
            <a:r>
              <a:rPr lang="en-US" dirty="0">
                <a:ea typeface="+mn-lt"/>
                <a:cs typeface="+mn-lt"/>
              </a:rPr>
              <a:t>Tijani, M.E.H.. (2001). Loudspeaker-driven thermo-acoustic refrigeration. </a:t>
            </a:r>
            <a:r>
              <a:rPr lang="en-US" dirty="0">
                <a:solidFill>
                  <a:srgbClr val="FFFFFF"/>
                </a:solidFill>
                <a:latin typeface="Calibri" panose="020F0502020204030204" pitchFamily="34" charset="0"/>
              </a:rPr>
              <a:t>https://www.researchgate.net/publication/254810534_Loudspeaker-driven_thermo-acoustic_refrigeration</a:t>
            </a:r>
            <a:r>
              <a:rPr lang="en-US" b="0" i="0" u="none" strike="noStrike" dirty="0">
                <a:solidFill>
                  <a:srgbClr val="FFFFFF"/>
                </a:solidFill>
                <a:effectLst/>
                <a:latin typeface="Calibri" panose="020F0502020204030204" pitchFamily="34" charset="0"/>
              </a:rPr>
              <a:t>.</a:t>
            </a:r>
            <a:r>
              <a:rPr lang="en-US" b="0" i="0" dirty="0">
                <a:solidFill>
                  <a:srgbClr val="FFFFFF"/>
                </a:solidFill>
                <a:effectLst/>
                <a:latin typeface="Calibri" panose="020F0502020204030204" pitchFamily="34" charset="0"/>
              </a:rPr>
              <a:t>​</a:t>
            </a:r>
            <a:endParaRPr lang="en-US" b="0" i="0" dirty="0">
              <a:solidFill>
                <a:srgbClr val="FFFFFF"/>
              </a:solidFill>
              <a:effectLst/>
              <a:latin typeface="Arial" panose="020B0604020202020204" pitchFamily="34" charset="0"/>
            </a:endParaRPr>
          </a:p>
          <a:p>
            <a:pPr fontAlgn="base">
              <a:buFont typeface="+mj-lt"/>
              <a:buAutoNum type="arabicPeriod"/>
            </a:pPr>
            <a:r>
              <a:rPr lang="en-US" b="0" i="0" u="none" strike="noStrike" dirty="0" err="1">
                <a:solidFill>
                  <a:srgbClr val="FFFFFF"/>
                </a:solidFill>
                <a:effectLst/>
                <a:latin typeface="Calibri" panose="020F0502020204030204" pitchFamily="34" charset="0"/>
              </a:rPr>
              <a:t>Urieli</a:t>
            </a:r>
            <a:r>
              <a:rPr lang="en-US" b="0" i="0" u="none" strike="noStrike" dirty="0">
                <a:solidFill>
                  <a:srgbClr val="FFFFFF"/>
                </a:solidFill>
                <a:effectLst/>
                <a:latin typeface="Calibri" panose="020F0502020204030204" pitchFamily="34" charset="0"/>
              </a:rPr>
              <a:t>, </a:t>
            </a:r>
            <a:r>
              <a:rPr lang="en-US" b="0" i="0" u="none" strike="noStrike" dirty="0" err="1">
                <a:solidFill>
                  <a:srgbClr val="FFFFFF"/>
                </a:solidFill>
                <a:effectLst/>
                <a:latin typeface="Calibri" panose="020F0502020204030204" pitchFamily="34" charset="0"/>
              </a:rPr>
              <a:t>Isreal</a:t>
            </a:r>
            <a:r>
              <a:rPr lang="en-US" b="0" i="0" u="none" strike="noStrike" dirty="0">
                <a:solidFill>
                  <a:srgbClr val="FFFFFF"/>
                </a:solidFill>
                <a:effectLst/>
                <a:latin typeface="Calibri" panose="020F0502020204030204" pitchFamily="34" charset="0"/>
              </a:rPr>
              <a:t>. “Specific Heat Capacities of Air - (Updated 7/26/08).” </a:t>
            </a:r>
            <a:r>
              <a:rPr lang="en-US" b="0" i="1" u="none" strike="noStrike" dirty="0">
                <a:solidFill>
                  <a:srgbClr val="FFFFFF"/>
                </a:solidFill>
                <a:effectLst/>
                <a:latin typeface="Calibri" panose="020F0502020204030204" pitchFamily="34" charset="0"/>
              </a:rPr>
              <a:t>Ohio.edu</a:t>
            </a:r>
            <a:r>
              <a:rPr lang="en-US" b="0" i="0" u="none" strike="noStrike" dirty="0">
                <a:solidFill>
                  <a:srgbClr val="FFFFFF"/>
                </a:solidFill>
                <a:effectLst/>
                <a:latin typeface="Calibri" panose="020F0502020204030204" pitchFamily="34" charset="0"/>
              </a:rPr>
              <a:t>, 2019, </a:t>
            </a:r>
            <a:r>
              <a:rPr lang="en-US" dirty="0">
                <a:solidFill>
                  <a:srgbClr val="FFFFFF"/>
                </a:solidFill>
                <a:latin typeface="Calibri" panose="020F0502020204030204" pitchFamily="34" charset="0"/>
              </a:rPr>
              <a:t>www.ohio.edu/mechanical/thermo/property_tables/air/air_Cp_Cv.html.</a:t>
            </a:r>
          </a:p>
          <a:p>
            <a:pPr>
              <a:buClr>
                <a:srgbClr val="FFFFFF"/>
              </a:buClr>
            </a:pPr>
            <a:endParaRPr lang="en-US" dirty="0">
              <a:ea typeface="+mn-lt"/>
              <a:cs typeface="+mn-lt"/>
            </a:endParaRPr>
          </a:p>
          <a:p>
            <a:endParaRPr lang="en-US" dirty="0"/>
          </a:p>
        </p:txBody>
      </p:sp>
      <p:pic>
        <p:nvPicPr>
          <p:cNvPr id="11" name="Audio 10">
            <a:hlinkClick r:id="" action="ppaction://media"/>
            <a:extLst>
              <a:ext uri="{FF2B5EF4-FFF2-40B4-BE49-F238E27FC236}">
                <a16:creationId xmlns:a16="http://schemas.microsoft.com/office/drawing/2014/main" id="{18189E42-CBB9-E25F-7614-B4E8ED15C94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003451"/>
      </p:ext>
    </p:extLst>
  </p:cSld>
  <p:clrMapOvr>
    <a:masterClrMapping/>
  </p:clrMapOvr>
  <mc:AlternateContent xmlns:mc="http://schemas.openxmlformats.org/markup-compatibility/2006" xmlns:p14="http://schemas.microsoft.com/office/powerpoint/2010/main">
    <mc:Choice Requires="p14">
      <p:transition spd="slow" p14:dur="2000" advTm="8585"/>
    </mc:Choice>
    <mc:Fallback xmlns="">
      <p:transition spd="slow" advTm="8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5D9C-CC4F-924F-3943-C5D5D422231F}"/>
              </a:ext>
            </a:extLst>
          </p:cNvPr>
          <p:cNvSpPr>
            <a:spLocks noGrp="1"/>
          </p:cNvSpPr>
          <p:nvPr>
            <p:ph type="title"/>
          </p:nvPr>
        </p:nvSpPr>
        <p:spPr>
          <a:xfrm>
            <a:off x="138405" y="6912"/>
            <a:ext cx="10131425" cy="1456267"/>
          </a:xfrm>
        </p:spPr>
        <p:txBody>
          <a:bodyPr/>
          <a:lstStyle/>
          <a:p>
            <a:r>
              <a:rPr lang="en-US"/>
              <a:t>What is The thermoacoustic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D87DA0-D3D9-4F4A-74C8-3FEC20026419}"/>
                  </a:ext>
                </a:extLst>
              </p:cNvPr>
              <p:cNvSpPr>
                <a:spLocks noGrp="1"/>
              </p:cNvSpPr>
              <p:nvPr>
                <p:ph idx="1"/>
              </p:nvPr>
            </p:nvSpPr>
            <p:spPr>
              <a:xfrm>
                <a:off x="70137" y="1231640"/>
                <a:ext cx="5750265" cy="5447479"/>
              </a:xfrm>
            </p:spPr>
            <p:txBody>
              <a:bodyPr>
                <a:normAutofit/>
              </a:bodyPr>
              <a:lstStyle/>
              <a:p>
                <a:r>
                  <a:rPr lang="en-US" sz="2000" dirty="0">
                    <a:cs typeface="Calibri"/>
                  </a:rPr>
                  <a:t>Sound waves: displacement and pressure oscillations</a:t>
                </a:r>
                <a:endParaRPr lang="en-US" sz="2000" dirty="0">
                  <a:ea typeface="Calibri"/>
                  <a:cs typeface="Calibri"/>
                </a:endParaRPr>
              </a:p>
              <a:p>
                <a:pPr lvl="1"/>
                <a:r>
                  <a:rPr lang="en-US" sz="2000" dirty="0">
                    <a:cs typeface="Calibri"/>
                  </a:rPr>
                  <a:t>Pressure oscillations cause temperature change</a:t>
                </a:r>
                <a:endParaRPr lang="en-US" sz="2000" dirty="0">
                  <a:ea typeface="Calibri"/>
                  <a:cs typeface="Calibri"/>
                </a:endParaRPr>
              </a:p>
              <a:p>
                <a:r>
                  <a:rPr lang="en-US" sz="2000" dirty="0">
                    <a:cs typeface="Calibri"/>
                  </a:rPr>
                  <a:t>Fundamental &amp; resonant frequencies: standing wave in tube</a:t>
                </a:r>
              </a:p>
              <a:p>
                <a:pPr lvl="1"/>
                <a:r>
                  <a:rPr lang="en-US" sz="2000" dirty="0">
                    <a:cs typeface="Calibri"/>
                  </a:rPr>
                  <a:t>Nodes = order of harmonic</a:t>
                </a:r>
              </a:p>
              <a:p>
                <a:pPr lvl="1"/>
                <a:r>
                  <a:rPr lang="en-US" sz="2000" dirty="0">
                    <a:cs typeface="Calibri"/>
                  </a:rPr>
                  <a:t>nth harmonic frequency: </a:t>
                </a:r>
                <a14:m>
                  <m:oMath xmlns:m="http://schemas.openxmlformats.org/officeDocument/2006/math">
                    <m:sSub>
                      <m:sSubPr>
                        <m:ctrlPr>
                          <a:rPr lang="en-US" sz="200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𝑓</m:t>
                        </m:r>
                      </m:e>
                      <m:sub>
                        <m:r>
                          <a:rPr lang="en-US" sz="2000" b="0" i="1" smtClean="0">
                            <a:latin typeface="Cambria Math" panose="02040503050406030204" pitchFamily="18" charset="0"/>
                            <a:cs typeface="Calibri"/>
                          </a:rPr>
                          <m:t>𝑛</m:t>
                        </m:r>
                      </m:sub>
                    </m:sSub>
                    <m:r>
                      <a:rPr lang="en-US" sz="2000" b="0" i="1" smtClean="0">
                        <a:latin typeface="Cambria Math" panose="02040503050406030204" pitchFamily="18" charset="0"/>
                        <a:cs typeface="Calibri"/>
                      </a:rPr>
                      <m:t>=</m:t>
                    </m:r>
                    <m:r>
                      <a:rPr lang="en-US" sz="2000" b="0" i="1" smtClean="0">
                        <a:latin typeface="Cambria Math" panose="02040503050406030204" pitchFamily="18" charset="0"/>
                        <a:cs typeface="Calibri"/>
                      </a:rPr>
                      <m:t>𝑛</m:t>
                    </m:r>
                    <m:sSub>
                      <m:sSubPr>
                        <m:ctrlPr>
                          <a:rPr lang="en-US" sz="2000" b="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𝑓</m:t>
                        </m:r>
                      </m:e>
                      <m:sub>
                        <m:r>
                          <a:rPr lang="en-US" sz="2000" b="0" i="1" smtClean="0">
                            <a:latin typeface="Cambria Math" panose="02040503050406030204" pitchFamily="18" charset="0"/>
                            <a:cs typeface="Calibri"/>
                          </a:rPr>
                          <m:t>1</m:t>
                        </m:r>
                      </m:sub>
                    </m:sSub>
                  </m:oMath>
                </a14:m>
                <a:endParaRPr lang="en-US" sz="2000" dirty="0">
                  <a:cs typeface="Calibri"/>
                </a:endParaRPr>
              </a:p>
              <a:p>
                <a:r>
                  <a:rPr lang="en-US" sz="2000" dirty="0">
                    <a:ea typeface="Calibri"/>
                    <a:cs typeface="Calibri"/>
                  </a:rPr>
                  <a:t>Thermoacoustic effect: energy conversion between sound and heat</a:t>
                </a:r>
              </a:p>
              <a:p>
                <a:pPr lvl="1"/>
                <a:r>
                  <a:rPr lang="en-US" sz="2000" dirty="0">
                    <a:ea typeface="Calibri"/>
                    <a:cs typeface="Calibri"/>
                  </a:rPr>
                  <a:t>Thermoacoustic engine: heat converted to sound</a:t>
                </a:r>
              </a:p>
              <a:p>
                <a:pPr lvl="1"/>
                <a:r>
                  <a:rPr lang="en-US" sz="2000" dirty="0">
                    <a:ea typeface="Calibri"/>
                    <a:cs typeface="Calibri"/>
                  </a:rPr>
                  <a:t>Thermoacoustic refrigerator: sound converted to heat</a:t>
                </a:r>
              </a:p>
            </p:txBody>
          </p:sp>
        </mc:Choice>
        <mc:Fallback xmlns="">
          <p:sp>
            <p:nvSpPr>
              <p:cNvPr id="3" name="Content Placeholder 2">
                <a:extLst>
                  <a:ext uri="{FF2B5EF4-FFF2-40B4-BE49-F238E27FC236}">
                    <a16:creationId xmlns:a16="http://schemas.microsoft.com/office/drawing/2014/main" id="{E7D87DA0-D3D9-4F4A-74C8-3FEC20026419}"/>
                  </a:ext>
                </a:extLst>
              </p:cNvPr>
              <p:cNvSpPr>
                <a:spLocks noGrp="1" noRot="1" noChangeAspect="1" noMove="1" noResize="1" noEditPoints="1" noAdjustHandles="1" noChangeArrowheads="1" noChangeShapeType="1" noTextEdit="1"/>
              </p:cNvSpPr>
              <p:nvPr>
                <p:ph idx="1"/>
              </p:nvPr>
            </p:nvSpPr>
            <p:spPr>
              <a:xfrm>
                <a:off x="70137" y="1231640"/>
                <a:ext cx="5750265" cy="5447479"/>
              </a:xfrm>
              <a:blipFill>
                <a:blip r:embed="rId5"/>
                <a:stretch>
                  <a:fillRect l="-954" r="-1909" b="-112"/>
                </a:stretch>
              </a:blipFill>
            </p:spPr>
            <p:txBody>
              <a:bodyPr/>
              <a:lstStyle/>
              <a:p>
                <a:r>
                  <a:rPr lang="en-US">
                    <a:noFill/>
                  </a:rPr>
                  <a:t> </a:t>
                </a:r>
              </a:p>
            </p:txBody>
          </p:sp>
        </mc:Fallback>
      </mc:AlternateContent>
      <p:pic>
        <p:nvPicPr>
          <p:cNvPr id="5" name="Picture 4" descr="A picture containing text, archery, sport, hula hoop&#10;&#10;Description automatically generated">
            <a:extLst>
              <a:ext uri="{FF2B5EF4-FFF2-40B4-BE49-F238E27FC236}">
                <a16:creationId xmlns:a16="http://schemas.microsoft.com/office/drawing/2014/main" id="{AD4AB922-7F81-9C13-94E8-21DCA8B72C6B}"/>
              </a:ext>
            </a:extLst>
          </p:cNvPr>
          <p:cNvPicPr>
            <a:picLocks noChangeAspect="1"/>
          </p:cNvPicPr>
          <p:nvPr/>
        </p:nvPicPr>
        <p:blipFill rotWithShape="1">
          <a:blip r:embed="rId6">
            <a:extLst>
              <a:ext uri="{28A0092B-C50C-407E-A947-70E740481C1C}">
                <a14:useLocalDpi xmlns:a14="http://schemas.microsoft.com/office/drawing/2010/main" val="0"/>
              </a:ext>
            </a:extLst>
          </a:blip>
          <a:srcRect t="9330" b="8662"/>
          <a:stretch/>
        </p:blipFill>
        <p:spPr>
          <a:xfrm>
            <a:off x="6047269" y="1463179"/>
            <a:ext cx="2804371" cy="1017554"/>
          </a:xfrm>
          <a:prstGeom prst="rect">
            <a:avLst/>
          </a:prstGeom>
        </p:spPr>
      </p:pic>
      <p:pic>
        <p:nvPicPr>
          <p:cNvPr id="7" name="Picture 6" descr="Chart, scatter chart&#10;&#10;Description automatically generated">
            <a:extLst>
              <a:ext uri="{FF2B5EF4-FFF2-40B4-BE49-F238E27FC236}">
                <a16:creationId xmlns:a16="http://schemas.microsoft.com/office/drawing/2014/main" id="{4E35A426-A332-1E04-CAC4-F5036C3211A1}"/>
              </a:ext>
            </a:extLst>
          </p:cNvPr>
          <p:cNvPicPr>
            <a:picLocks noChangeAspect="1"/>
          </p:cNvPicPr>
          <p:nvPr/>
        </p:nvPicPr>
        <p:blipFill rotWithShape="1">
          <a:blip r:embed="rId7">
            <a:extLst>
              <a:ext uri="{28A0092B-C50C-407E-A947-70E740481C1C}">
                <a14:useLocalDpi xmlns:a14="http://schemas.microsoft.com/office/drawing/2010/main" val="0"/>
              </a:ext>
            </a:extLst>
          </a:blip>
          <a:srcRect t="9330" b="8662"/>
          <a:stretch/>
        </p:blipFill>
        <p:spPr>
          <a:xfrm>
            <a:off x="9003124" y="1463179"/>
            <a:ext cx="2976987" cy="1017554"/>
          </a:xfrm>
          <a:prstGeom prst="rect">
            <a:avLst/>
          </a:prstGeom>
        </p:spPr>
      </p:pic>
      <p:pic>
        <p:nvPicPr>
          <p:cNvPr id="9" name="Picture 8" descr="Chart, scatter chart&#10;&#10;Description automatically generated">
            <a:extLst>
              <a:ext uri="{FF2B5EF4-FFF2-40B4-BE49-F238E27FC236}">
                <a16:creationId xmlns:a16="http://schemas.microsoft.com/office/drawing/2014/main" id="{DD2948AD-3B2A-D41E-349A-FADED2C488ED}"/>
              </a:ext>
            </a:extLst>
          </p:cNvPr>
          <p:cNvPicPr>
            <a:picLocks noChangeAspect="1"/>
          </p:cNvPicPr>
          <p:nvPr/>
        </p:nvPicPr>
        <p:blipFill rotWithShape="1">
          <a:blip r:embed="rId8">
            <a:extLst>
              <a:ext uri="{28A0092B-C50C-407E-A947-70E740481C1C}">
                <a14:useLocalDpi xmlns:a14="http://schemas.microsoft.com/office/drawing/2010/main" val="0"/>
              </a:ext>
            </a:extLst>
          </a:blip>
          <a:srcRect t="9778" b="7060"/>
          <a:stretch/>
        </p:blipFill>
        <p:spPr>
          <a:xfrm>
            <a:off x="9003124" y="2881713"/>
            <a:ext cx="2990215" cy="966388"/>
          </a:xfrm>
          <a:prstGeom prst="rect">
            <a:avLst/>
          </a:prstGeom>
        </p:spPr>
      </p:pic>
      <p:pic>
        <p:nvPicPr>
          <p:cNvPr id="11" name="Picture 10" descr="A picture containing text, archery&#10;&#10;Description automatically generated">
            <a:extLst>
              <a:ext uri="{FF2B5EF4-FFF2-40B4-BE49-F238E27FC236}">
                <a16:creationId xmlns:a16="http://schemas.microsoft.com/office/drawing/2014/main" id="{EEB658D5-BB2C-41CE-D70A-5E57AF228765}"/>
              </a:ext>
            </a:extLst>
          </p:cNvPr>
          <p:cNvPicPr>
            <a:picLocks noChangeAspect="1"/>
          </p:cNvPicPr>
          <p:nvPr/>
        </p:nvPicPr>
        <p:blipFill rotWithShape="1">
          <a:blip r:embed="rId9">
            <a:extLst>
              <a:ext uri="{28A0092B-C50C-407E-A947-70E740481C1C}">
                <a14:useLocalDpi xmlns:a14="http://schemas.microsoft.com/office/drawing/2010/main" val="0"/>
              </a:ext>
            </a:extLst>
          </a:blip>
          <a:srcRect t="8566" b="10184"/>
          <a:stretch/>
        </p:blipFill>
        <p:spPr>
          <a:xfrm>
            <a:off x="6047269" y="2911643"/>
            <a:ext cx="2804371" cy="883118"/>
          </a:xfrm>
          <a:prstGeom prst="rect">
            <a:avLst/>
          </a:prstGeom>
        </p:spPr>
      </p:pic>
      <p:pic>
        <p:nvPicPr>
          <p:cNvPr id="13" name="Picture 12" descr="Chart, scatter chart&#10;&#10;Description automatically generated">
            <a:extLst>
              <a:ext uri="{FF2B5EF4-FFF2-40B4-BE49-F238E27FC236}">
                <a16:creationId xmlns:a16="http://schemas.microsoft.com/office/drawing/2014/main" id="{B0206432-20A6-60BE-4082-46A891FA53DA}"/>
              </a:ext>
            </a:extLst>
          </p:cNvPr>
          <p:cNvPicPr>
            <a:picLocks noChangeAspect="1"/>
          </p:cNvPicPr>
          <p:nvPr/>
        </p:nvPicPr>
        <p:blipFill rotWithShape="1">
          <a:blip r:embed="rId10">
            <a:extLst>
              <a:ext uri="{28A0092B-C50C-407E-A947-70E740481C1C}">
                <a14:useLocalDpi xmlns:a14="http://schemas.microsoft.com/office/drawing/2010/main" val="0"/>
              </a:ext>
            </a:extLst>
          </a:blip>
          <a:srcRect t="7824" b="10223"/>
          <a:stretch/>
        </p:blipFill>
        <p:spPr>
          <a:xfrm>
            <a:off x="9009739" y="4268653"/>
            <a:ext cx="2990214" cy="859207"/>
          </a:xfrm>
          <a:prstGeom prst="rect">
            <a:avLst/>
          </a:prstGeom>
        </p:spPr>
      </p:pic>
      <p:pic>
        <p:nvPicPr>
          <p:cNvPr id="15" name="Picture 14" descr="Diagram&#10;&#10;Description automatically generated">
            <a:extLst>
              <a:ext uri="{FF2B5EF4-FFF2-40B4-BE49-F238E27FC236}">
                <a16:creationId xmlns:a16="http://schemas.microsoft.com/office/drawing/2014/main" id="{F9B3BF5E-A140-BE0E-BC15-5CC002F3E4D8}"/>
              </a:ext>
            </a:extLst>
          </p:cNvPr>
          <p:cNvPicPr>
            <a:picLocks noChangeAspect="1"/>
          </p:cNvPicPr>
          <p:nvPr/>
        </p:nvPicPr>
        <p:blipFill rotWithShape="1">
          <a:blip r:embed="rId11">
            <a:extLst>
              <a:ext uri="{28A0092B-C50C-407E-A947-70E740481C1C}">
                <a14:useLocalDpi xmlns:a14="http://schemas.microsoft.com/office/drawing/2010/main" val="0"/>
              </a:ext>
            </a:extLst>
          </a:blip>
          <a:srcRect t="9905" b="10223"/>
          <a:stretch/>
        </p:blipFill>
        <p:spPr>
          <a:xfrm>
            <a:off x="5925042" y="4256697"/>
            <a:ext cx="2973441" cy="883118"/>
          </a:xfrm>
          <a:prstGeom prst="rect">
            <a:avLst/>
          </a:prstGeom>
        </p:spPr>
      </p:pic>
      <p:sp>
        <p:nvSpPr>
          <p:cNvPr id="16" name="TextBox 15">
            <a:extLst>
              <a:ext uri="{FF2B5EF4-FFF2-40B4-BE49-F238E27FC236}">
                <a16:creationId xmlns:a16="http://schemas.microsoft.com/office/drawing/2014/main" id="{18DF44CE-1C73-0E4F-F5A6-2307F37BA5C4}"/>
              </a:ext>
            </a:extLst>
          </p:cNvPr>
          <p:cNvSpPr txBox="1"/>
          <p:nvPr/>
        </p:nvSpPr>
        <p:spPr>
          <a:xfrm>
            <a:off x="6032136" y="5294124"/>
            <a:ext cx="6077441" cy="738664"/>
          </a:xfrm>
          <a:prstGeom prst="rect">
            <a:avLst/>
          </a:prstGeom>
          <a:noFill/>
        </p:spPr>
        <p:txBody>
          <a:bodyPr wrap="square" rtlCol="0">
            <a:spAutoFit/>
          </a:bodyPr>
          <a:lstStyle/>
          <a:p>
            <a:r>
              <a:rPr lang="en-US" sz="1400" b="1" dirty="0"/>
              <a:t>Figure 1. </a:t>
            </a:r>
          </a:p>
          <a:p>
            <a:endParaRPr lang="en-US" sz="1400" b="1" dirty="0"/>
          </a:p>
          <a:p>
            <a:r>
              <a:rPr lang="en-US" sz="1400" dirty="0"/>
              <a:t>First, second, and third harmonics, shown in string and molecule representations.  </a:t>
            </a:r>
          </a:p>
        </p:txBody>
      </p:sp>
      <p:sp>
        <p:nvSpPr>
          <p:cNvPr id="6" name="Footer Placeholder 5">
            <a:extLst>
              <a:ext uri="{FF2B5EF4-FFF2-40B4-BE49-F238E27FC236}">
                <a16:creationId xmlns:a16="http://schemas.microsoft.com/office/drawing/2014/main" id="{818BB72D-BB43-7D60-654D-7D4AAC0C8B4D}"/>
              </a:ext>
            </a:extLst>
          </p:cNvPr>
          <p:cNvSpPr>
            <a:spLocks noGrp="1"/>
          </p:cNvSpPr>
          <p:nvPr>
            <p:ph type="ftr" sz="quarter" idx="11"/>
          </p:nvPr>
        </p:nvSpPr>
        <p:spPr>
          <a:xfrm>
            <a:off x="6087906" y="6026420"/>
            <a:ext cx="5905433" cy="377825"/>
          </a:xfrm>
        </p:spPr>
        <p:txBody>
          <a:bodyPr/>
          <a:lstStyle/>
          <a:p>
            <a:r>
              <a:rPr lang="en-US" dirty="0" err="1"/>
              <a:t>Aguirregabiria</a:t>
            </a:r>
            <a:r>
              <a:rPr lang="en-US" dirty="0"/>
              <a:t>, Juan. Standing Waves in a Pipe Model. </a:t>
            </a:r>
            <a:r>
              <a:rPr lang="en-US" dirty="0" err="1"/>
              <a:t>Vers</a:t>
            </a:r>
            <a:r>
              <a:rPr lang="en-US" dirty="0"/>
              <a:t>. 1.0. Computer software. 2008. Java (JRE) 1.5. 16 Mar. 2023 &lt;https://www.compadre.org/Repository/document/ServeFile.cfm?ID=7878&amp;DocID=658&gt;.</a:t>
            </a:r>
          </a:p>
        </p:txBody>
      </p:sp>
      <p:pic>
        <p:nvPicPr>
          <p:cNvPr id="18" name="Audio 17">
            <a:hlinkClick r:id="" action="ppaction://media"/>
            <a:extLst>
              <a:ext uri="{FF2B5EF4-FFF2-40B4-BE49-F238E27FC236}">
                <a16:creationId xmlns:a16="http://schemas.microsoft.com/office/drawing/2014/main" id="{D90DC5D0-3990-09BD-B1CD-012D674FBAC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22510833"/>
      </p:ext>
    </p:extLst>
  </p:cSld>
  <p:clrMapOvr>
    <a:masterClrMapping/>
  </p:clrMapOvr>
  <mc:AlternateContent xmlns:mc="http://schemas.openxmlformats.org/markup-compatibility/2006" xmlns:p14="http://schemas.microsoft.com/office/powerpoint/2010/main">
    <mc:Choice Requires="p14">
      <p:transition spd="slow" p14:dur="2000" advTm="90728"/>
    </mc:Choice>
    <mc:Fallback xmlns="">
      <p:transition spd="slow" advTm="90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4767-BB99-4EBE-7673-593526869402}"/>
              </a:ext>
            </a:extLst>
          </p:cNvPr>
          <p:cNvSpPr>
            <a:spLocks noGrp="1"/>
          </p:cNvSpPr>
          <p:nvPr>
            <p:ph type="title"/>
          </p:nvPr>
        </p:nvSpPr>
        <p:spPr>
          <a:xfrm>
            <a:off x="108226" y="71090"/>
            <a:ext cx="10131425" cy="1456267"/>
          </a:xfrm>
        </p:spPr>
        <p:txBody>
          <a:bodyPr/>
          <a:lstStyle/>
          <a:p>
            <a:r>
              <a:rPr lang="en-US" dirty="0"/>
              <a:t>The Thermoacoustic Cycle</a:t>
            </a:r>
          </a:p>
        </p:txBody>
      </p:sp>
      <p:pic>
        <p:nvPicPr>
          <p:cNvPr id="7" name="Picture 6">
            <a:extLst>
              <a:ext uri="{FF2B5EF4-FFF2-40B4-BE49-F238E27FC236}">
                <a16:creationId xmlns:a16="http://schemas.microsoft.com/office/drawing/2014/main" id="{76A0B644-6148-509B-384B-2C02BDB5E348}"/>
              </a:ext>
            </a:extLst>
          </p:cNvPr>
          <p:cNvPicPr>
            <a:picLocks noChangeAspect="1"/>
          </p:cNvPicPr>
          <p:nvPr/>
        </p:nvPicPr>
        <p:blipFill>
          <a:blip r:embed="rId5"/>
          <a:stretch>
            <a:fillRect/>
          </a:stretch>
        </p:blipFill>
        <p:spPr>
          <a:xfrm>
            <a:off x="807031" y="1257248"/>
            <a:ext cx="4724435" cy="3067072"/>
          </a:xfrm>
          <a:prstGeom prst="rect">
            <a:avLst/>
          </a:prstGeom>
        </p:spPr>
      </p:pic>
      <p:sp>
        <p:nvSpPr>
          <p:cNvPr id="8" name="TextBox 7">
            <a:extLst>
              <a:ext uri="{FF2B5EF4-FFF2-40B4-BE49-F238E27FC236}">
                <a16:creationId xmlns:a16="http://schemas.microsoft.com/office/drawing/2014/main" id="{16F38856-3810-9DD5-12A0-442F6AB60908}"/>
              </a:ext>
            </a:extLst>
          </p:cNvPr>
          <p:cNvSpPr txBox="1"/>
          <p:nvPr/>
        </p:nvSpPr>
        <p:spPr>
          <a:xfrm>
            <a:off x="666750" y="4353537"/>
            <a:ext cx="7354787" cy="2308324"/>
          </a:xfrm>
          <a:prstGeom prst="rect">
            <a:avLst/>
          </a:prstGeom>
          <a:noFill/>
        </p:spPr>
        <p:txBody>
          <a:bodyPr wrap="square" rtlCol="0">
            <a:spAutoFit/>
          </a:bodyPr>
          <a:lstStyle/>
          <a:p>
            <a:r>
              <a:rPr lang="en-US" sz="1600" dirty="0"/>
              <a:t>Figure 2.</a:t>
            </a:r>
          </a:p>
          <a:p>
            <a:br>
              <a:rPr lang="en-US" sz="1600" dirty="0"/>
            </a:br>
            <a:r>
              <a:rPr lang="en-US" sz="1600" dirty="0"/>
              <a:t>Graphic showing the thermoacoustic cycle.</a:t>
            </a:r>
          </a:p>
          <a:p>
            <a:pPr marL="342900" indent="-342900">
              <a:buFont typeface="+mj-lt"/>
              <a:buAutoNum type="arabicPeriod"/>
            </a:pPr>
            <a:r>
              <a:rPr lang="en-US" sz="1600" dirty="0"/>
              <a:t>A gas parcel moves and is compressed adiabatically, leading to an increase in temperature.</a:t>
            </a:r>
          </a:p>
          <a:p>
            <a:pPr marL="342900" indent="-342900">
              <a:buFont typeface="+mj-lt"/>
              <a:buAutoNum type="arabicPeriod"/>
            </a:pPr>
            <a:r>
              <a:rPr lang="en-US" sz="1600" dirty="0"/>
              <a:t>Heat is transferred at constant pressure from the gas to the plate.</a:t>
            </a:r>
          </a:p>
          <a:p>
            <a:pPr marL="342900" indent="-342900">
              <a:buFont typeface="+mj-lt"/>
              <a:buAutoNum type="arabicPeriod"/>
            </a:pPr>
            <a:r>
              <a:rPr lang="en-US" sz="1600" dirty="0"/>
              <a:t>The parcel of gas moves back to its original position, leading to an expansion and cooling.</a:t>
            </a:r>
          </a:p>
          <a:p>
            <a:pPr marL="342900" indent="-342900">
              <a:buFont typeface="+mj-lt"/>
              <a:buAutoNum type="arabicPeriod"/>
            </a:pPr>
            <a:r>
              <a:rPr lang="en-US" sz="1600" dirty="0"/>
              <a:t>Since the gas is now colder than the stack, heat flows from the stack to the gas.</a:t>
            </a:r>
          </a:p>
        </p:txBody>
      </p:sp>
      <p:sp>
        <p:nvSpPr>
          <p:cNvPr id="9" name="Footer Placeholder 8">
            <a:extLst>
              <a:ext uri="{FF2B5EF4-FFF2-40B4-BE49-F238E27FC236}">
                <a16:creationId xmlns:a16="http://schemas.microsoft.com/office/drawing/2014/main" id="{AD53FCA4-4C43-466C-BD99-2762CD60D880}"/>
              </a:ext>
            </a:extLst>
          </p:cNvPr>
          <p:cNvSpPr>
            <a:spLocks noGrp="1"/>
          </p:cNvSpPr>
          <p:nvPr>
            <p:ph type="ftr" sz="quarter" idx="11"/>
          </p:nvPr>
        </p:nvSpPr>
        <p:spPr>
          <a:xfrm>
            <a:off x="8549978" y="6390452"/>
            <a:ext cx="3642022" cy="396458"/>
          </a:xfrm>
        </p:spPr>
        <p:txBody>
          <a:bodyPr/>
          <a:lstStyle/>
          <a:p>
            <a:r>
              <a:rPr lang="en-US" dirty="0">
                <a:ea typeface="+mn-lt"/>
                <a:cs typeface="+mn-lt"/>
              </a:rPr>
              <a:t>Tijani, M.E.H.. (2001). Loudspeaker-driven thermo-acoustic refrigeration. https://www.researchgate.net/publication/254810534_Loudspeaker-driven_thermo-acoustic_refrigeration</a:t>
            </a:r>
          </a:p>
          <a:p>
            <a:endParaRPr lang="en-US" dirty="0"/>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B40DB70-3DFB-75A2-09CE-1136EB9400F1}"/>
                  </a:ext>
                </a:extLst>
              </p:cNvPr>
              <p:cNvSpPr>
                <a:spLocks noGrp="1"/>
              </p:cNvSpPr>
              <p:nvPr>
                <p:ph idx="1"/>
              </p:nvPr>
            </p:nvSpPr>
            <p:spPr>
              <a:xfrm>
                <a:off x="5780872" y="1699475"/>
                <a:ext cx="5347995" cy="2481943"/>
              </a:xfrm>
            </p:spPr>
            <p:txBody>
              <a:bodyPr>
                <a:normAutofit/>
              </a:bodyPr>
              <a:lstStyle/>
              <a:p>
                <a:pPr marL="0" indent="0">
                  <a:buNone/>
                </a:pPr>
                <a:r>
                  <a:rPr lang="en-US" sz="2000" dirty="0">
                    <a:latin typeface="Cambria Math" panose="02040503050406030204" pitchFamily="18" charset="0"/>
                    <a:ea typeface="Cambria Math" panose="02040503050406030204" pitchFamily="18" charset="0"/>
                  </a:rPr>
                  <a:t>Equations of interest:</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𝛿</m:t>
                    </m:r>
                    <m:r>
                      <a:rPr lang="en-US" sz="1800" b="0" i="1" smtClean="0">
                        <a:latin typeface="Cambria Math" panose="02040503050406030204" pitchFamily="18" charset="0"/>
                        <a:ea typeface="Cambria Math" panose="02040503050406030204" pitchFamily="18" charset="0"/>
                      </a:rPr>
                      <m:t>𝑇</m:t>
                    </m:r>
                    <m:r>
                      <a:rPr lang="en-US" sz="1800" b="0" i="1" smtClean="0">
                        <a:latin typeface="Cambria Math" panose="02040503050406030204" pitchFamily="18" charset="0"/>
                        <a:ea typeface="Cambria Math" panose="02040503050406030204" pitchFamily="18" charset="0"/>
                      </a:rPr>
                      <m:t>=2</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−2</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1</m:t>
                        </m:r>
                      </m:sub>
                    </m:sSub>
                    <m:r>
                      <m:rPr>
                        <m:sty m:val="p"/>
                      </m:rP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𝑚</m:t>
                        </m:r>
                      </m:sub>
                    </m:sSub>
                  </m:oMath>
                </a14:m>
                <a:r>
                  <a:rPr lang="en-US" sz="1800" dirty="0"/>
                  <a:t>                         (1)</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𝑇</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𝑇</m:t>
                            </m:r>
                          </m:e>
                          <m:sub>
                            <m:r>
                              <a:rPr lang="en-US" sz="1800" b="0" i="1" smtClean="0">
                                <a:latin typeface="Cambria Math" panose="02040503050406030204" pitchFamily="18" charset="0"/>
                                <a:ea typeface="Cambria Math" panose="02040503050406030204" pitchFamily="18" charset="0"/>
                              </a:rPr>
                              <m:t>1</m:t>
                            </m:r>
                          </m:sub>
                        </m:sSub>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1</m:t>
                            </m:r>
                          </m:sub>
                        </m:sSub>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𝑝</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𝜔</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𝜌</m:t>
                            </m:r>
                          </m:e>
                          <m:sub>
                            <m:r>
                              <a:rPr lang="en-US" sz="1800" b="0" i="1" smtClean="0">
                                <a:latin typeface="Cambria Math" panose="02040503050406030204" pitchFamily="18" charset="0"/>
                                <a:ea typeface="Cambria Math" panose="02040503050406030204" pitchFamily="18" charset="0"/>
                              </a:rPr>
                              <m:t>𝑚</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𝑐</m:t>
                            </m:r>
                          </m:e>
                          <m:sub>
                            <m:r>
                              <a:rPr lang="en-US" sz="1800" b="0" i="1" smtClean="0">
                                <a:latin typeface="Cambria Math" panose="02040503050406030204" pitchFamily="18" charset="0"/>
                                <a:ea typeface="Cambria Math" panose="02040503050406030204" pitchFamily="18" charset="0"/>
                              </a:rPr>
                              <m:t>𝑝</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𝑢</m:t>
                            </m:r>
                          </m:e>
                          <m:sub>
                            <m:r>
                              <a:rPr lang="en-US" sz="1800" b="0" i="1" smtClean="0">
                                <a:latin typeface="Cambria Math" panose="02040503050406030204" pitchFamily="18" charset="0"/>
                                <a:ea typeface="Cambria Math" panose="02040503050406030204" pitchFamily="18" charset="0"/>
                              </a:rPr>
                              <m:t>1</m:t>
                            </m:r>
                          </m:sub>
                        </m:sSub>
                      </m:den>
                    </m:f>
                  </m:oMath>
                </a14:m>
                <a:r>
                  <a:rPr lang="en-US" sz="1800" dirty="0"/>
                  <a:t>                              (2)</a:t>
                </a:r>
              </a:p>
            </p:txBody>
          </p:sp>
        </mc:Choice>
        <mc:Fallback xmlns="">
          <p:sp>
            <p:nvSpPr>
              <p:cNvPr id="13" name="Content Placeholder 2">
                <a:extLst>
                  <a:ext uri="{FF2B5EF4-FFF2-40B4-BE49-F238E27FC236}">
                    <a16:creationId xmlns:a16="http://schemas.microsoft.com/office/drawing/2014/main" id="{AB40DB70-3DFB-75A2-09CE-1136EB9400F1}"/>
                  </a:ext>
                </a:extLst>
              </p:cNvPr>
              <p:cNvSpPr>
                <a:spLocks noGrp="1" noRot="1" noChangeAspect="1" noMove="1" noResize="1" noEditPoints="1" noAdjustHandles="1" noChangeArrowheads="1" noChangeShapeType="1" noTextEdit="1"/>
              </p:cNvSpPr>
              <p:nvPr>
                <p:ph idx="1"/>
              </p:nvPr>
            </p:nvSpPr>
            <p:spPr>
              <a:xfrm>
                <a:off x="5780872" y="1699475"/>
                <a:ext cx="5347995" cy="2481943"/>
              </a:xfrm>
              <a:blipFill>
                <a:blip r:embed="rId6"/>
                <a:stretch>
                  <a:fillRect l="-1139"/>
                </a:stretch>
              </a:blipFill>
            </p:spPr>
            <p:txBody>
              <a:bodyPr/>
              <a:lstStyle/>
              <a:p>
                <a:r>
                  <a:rPr lang="en-US">
                    <a:noFill/>
                  </a:rPr>
                  <a:t> </a:t>
                </a:r>
              </a:p>
            </p:txBody>
          </p:sp>
        </mc:Fallback>
      </mc:AlternateContent>
      <p:pic>
        <p:nvPicPr>
          <p:cNvPr id="22" name="Audio 21">
            <a:hlinkClick r:id="" action="ppaction://media"/>
            <a:extLst>
              <a:ext uri="{FF2B5EF4-FFF2-40B4-BE49-F238E27FC236}">
                <a16:creationId xmlns:a16="http://schemas.microsoft.com/office/drawing/2014/main" id="{058DFBDB-021E-D00C-88C2-E59EBBEECDA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4909647"/>
      </p:ext>
    </p:extLst>
  </p:cSld>
  <p:clrMapOvr>
    <a:masterClrMapping/>
  </p:clrMapOvr>
  <mc:AlternateContent xmlns:mc="http://schemas.openxmlformats.org/markup-compatibility/2006" xmlns:p14="http://schemas.microsoft.com/office/powerpoint/2010/main">
    <mc:Choice Requires="p14">
      <p:transition spd="slow" p14:dur="2000" advTm="86766"/>
    </mc:Choice>
    <mc:Fallback xmlns="">
      <p:transition spd="slow" advTm="86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7AEB-6793-DC96-690E-6D9EEC6E6AAF}"/>
              </a:ext>
            </a:extLst>
          </p:cNvPr>
          <p:cNvSpPr>
            <a:spLocks noGrp="1"/>
          </p:cNvSpPr>
          <p:nvPr>
            <p:ph type="title"/>
          </p:nvPr>
        </p:nvSpPr>
        <p:spPr>
          <a:xfrm>
            <a:off x="276560" y="400889"/>
            <a:ext cx="10131425" cy="1456267"/>
          </a:xfrm>
        </p:spPr>
        <p:txBody>
          <a:bodyPr/>
          <a:lstStyle/>
          <a:p>
            <a:r>
              <a:rPr lang="en-US" dirty="0"/>
              <a:t>Thermoacoustic Cooling</a:t>
            </a:r>
          </a:p>
        </p:txBody>
      </p:sp>
      <p:sp>
        <p:nvSpPr>
          <p:cNvPr id="3" name="Content Placeholder 2">
            <a:extLst>
              <a:ext uri="{FF2B5EF4-FFF2-40B4-BE49-F238E27FC236}">
                <a16:creationId xmlns:a16="http://schemas.microsoft.com/office/drawing/2014/main" id="{CB60F7CE-B509-D2FC-F644-4865CB92ECDE}"/>
              </a:ext>
            </a:extLst>
          </p:cNvPr>
          <p:cNvSpPr>
            <a:spLocks noGrp="1"/>
          </p:cNvSpPr>
          <p:nvPr>
            <p:ph idx="1"/>
          </p:nvPr>
        </p:nvSpPr>
        <p:spPr>
          <a:xfrm>
            <a:off x="110838" y="1129023"/>
            <a:ext cx="6569953" cy="5636416"/>
          </a:xfrm>
        </p:spPr>
        <p:txBody>
          <a:bodyPr>
            <a:normAutofit/>
          </a:bodyPr>
          <a:lstStyle/>
          <a:p>
            <a:r>
              <a:rPr lang="en-US" sz="2000" dirty="0"/>
              <a:t>Supplies: tube, stack, working fluid, driver</a:t>
            </a:r>
          </a:p>
          <a:p>
            <a:pPr lvl="1"/>
            <a:r>
              <a:rPr lang="en-US" sz="2000" dirty="0"/>
              <a:t>Tube: resonant standing wave with displacement and pressure nodes</a:t>
            </a:r>
          </a:p>
          <a:p>
            <a:pPr lvl="2"/>
            <a:r>
              <a:rPr lang="en-US" sz="2000" dirty="0"/>
              <a:t>displacement node = pressure antinode</a:t>
            </a:r>
          </a:p>
          <a:p>
            <a:pPr lvl="2"/>
            <a:r>
              <a:rPr lang="en-US" sz="2000" dirty="0"/>
              <a:t>For standing waves, the tube must be closed-closed or closed-open</a:t>
            </a:r>
          </a:p>
          <a:p>
            <a:pPr lvl="1"/>
            <a:r>
              <a:rPr lang="en-US" sz="2000" dirty="0"/>
              <a:t>Stack: allows air through but traps heat</a:t>
            </a:r>
          </a:p>
          <a:p>
            <a:pPr lvl="1"/>
            <a:r>
              <a:rPr lang="en-US" sz="2000" dirty="0"/>
              <a:t>Working fluid: medium for sound waves (air)</a:t>
            </a:r>
          </a:p>
          <a:p>
            <a:pPr lvl="1"/>
            <a:r>
              <a:rPr lang="en-US" sz="2000" dirty="0"/>
              <a:t>Driver: sound waves (speaker)</a:t>
            </a:r>
          </a:p>
          <a:p>
            <a:r>
              <a:rPr lang="en-US" sz="2000" dirty="0"/>
              <a:t>Heat transferred along stack via chain reaction</a:t>
            </a:r>
          </a:p>
          <a:p>
            <a:pPr lvl="1"/>
            <a:r>
              <a:rPr lang="en-US" sz="2000" dirty="0"/>
              <a:t>Each cycle increases temperature gradient</a:t>
            </a:r>
            <a:endParaRPr lang="en-US" sz="2000" dirty="0">
              <a:ea typeface="Calibri"/>
              <a:cs typeface="Calibri"/>
            </a:endParaRPr>
          </a:p>
        </p:txBody>
      </p:sp>
      <p:sp>
        <p:nvSpPr>
          <p:cNvPr id="6" name="TextBox 5">
            <a:extLst>
              <a:ext uri="{FF2B5EF4-FFF2-40B4-BE49-F238E27FC236}">
                <a16:creationId xmlns:a16="http://schemas.microsoft.com/office/drawing/2014/main" id="{EC788774-7B7B-2675-8E99-E5A1480CB4B1}"/>
              </a:ext>
            </a:extLst>
          </p:cNvPr>
          <p:cNvSpPr txBox="1"/>
          <p:nvPr/>
        </p:nvSpPr>
        <p:spPr>
          <a:xfrm>
            <a:off x="6624735" y="4167675"/>
            <a:ext cx="5289873" cy="1323439"/>
          </a:xfrm>
          <a:prstGeom prst="rect">
            <a:avLst/>
          </a:prstGeom>
          <a:noFill/>
        </p:spPr>
        <p:txBody>
          <a:bodyPr wrap="square" rtlCol="0">
            <a:spAutoFit/>
          </a:bodyPr>
          <a:lstStyle/>
          <a:p>
            <a:r>
              <a:rPr lang="en-US" sz="1600" b="1" dirty="0"/>
              <a:t>Figure 3.</a:t>
            </a:r>
          </a:p>
          <a:p>
            <a:endParaRPr lang="en-US" sz="1600" b="1" dirty="0"/>
          </a:p>
          <a:p>
            <a:r>
              <a:rPr lang="en-US" sz="1600" dirty="0"/>
              <a:t>Close-up graphic of heat transfer along one plate in the stack. Here, the chain-reaction is represented by “parcels” that interact with their immediate neighbors. </a:t>
            </a:r>
          </a:p>
        </p:txBody>
      </p:sp>
      <p:pic>
        <p:nvPicPr>
          <p:cNvPr id="7" name="Picture 6" descr="Timeline&#10;&#10;Description automatically generated">
            <a:extLst>
              <a:ext uri="{FF2B5EF4-FFF2-40B4-BE49-F238E27FC236}">
                <a16:creationId xmlns:a16="http://schemas.microsoft.com/office/drawing/2014/main" id="{CA31DBB5-81A8-B851-E780-359A0E669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4578" y="2096278"/>
            <a:ext cx="4811442" cy="2014575"/>
          </a:xfrm>
          <a:prstGeom prst="rect">
            <a:avLst/>
          </a:prstGeom>
        </p:spPr>
      </p:pic>
      <p:pic>
        <p:nvPicPr>
          <p:cNvPr id="16" name="Audio 15">
            <a:hlinkClick r:id="" action="ppaction://media"/>
            <a:extLst>
              <a:ext uri="{FF2B5EF4-FFF2-40B4-BE49-F238E27FC236}">
                <a16:creationId xmlns:a16="http://schemas.microsoft.com/office/drawing/2014/main" id="{E1A1E3FF-E58B-A551-6A42-2B11F8F4620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46169179"/>
      </p:ext>
    </p:extLst>
  </p:cSld>
  <p:clrMapOvr>
    <a:masterClrMapping/>
  </p:clrMapOvr>
  <mc:AlternateContent xmlns:mc="http://schemas.openxmlformats.org/markup-compatibility/2006" xmlns:p14="http://schemas.microsoft.com/office/powerpoint/2010/main">
    <mc:Choice Requires="p14">
      <p:transition spd="slow" p14:dur="2000" advTm="99631"/>
    </mc:Choice>
    <mc:Fallback xmlns="">
      <p:transition spd="slow" advTm="99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558F-B800-42BC-E8FC-80D0B749FF7E}"/>
              </a:ext>
            </a:extLst>
          </p:cNvPr>
          <p:cNvSpPr>
            <a:spLocks noGrp="1"/>
          </p:cNvSpPr>
          <p:nvPr>
            <p:ph type="title"/>
          </p:nvPr>
        </p:nvSpPr>
        <p:spPr/>
        <p:txBody>
          <a:bodyPr>
            <a:normAutofit/>
          </a:bodyPr>
          <a:lstStyle/>
          <a:p>
            <a:r>
              <a:rPr lang="en-US" sz="4000"/>
              <a:t>Motivation and goals</a:t>
            </a:r>
          </a:p>
        </p:txBody>
      </p:sp>
      <p:sp>
        <p:nvSpPr>
          <p:cNvPr id="3" name="Content Placeholder 2">
            <a:extLst>
              <a:ext uri="{FF2B5EF4-FFF2-40B4-BE49-F238E27FC236}">
                <a16:creationId xmlns:a16="http://schemas.microsoft.com/office/drawing/2014/main" id="{D2B6EAD2-4AF5-8EB1-F5A4-DA4AC617539A}"/>
              </a:ext>
            </a:extLst>
          </p:cNvPr>
          <p:cNvSpPr>
            <a:spLocks noGrp="1"/>
          </p:cNvSpPr>
          <p:nvPr>
            <p:ph idx="1"/>
          </p:nvPr>
        </p:nvSpPr>
        <p:spPr/>
        <p:txBody>
          <a:bodyPr>
            <a:normAutofit/>
          </a:bodyPr>
          <a:lstStyle/>
          <a:p>
            <a:r>
              <a:rPr lang="en-US" sz="2400" dirty="0">
                <a:cs typeface="Calibri"/>
              </a:rPr>
              <a:t>Motivated by curiosity</a:t>
            </a:r>
          </a:p>
          <a:p>
            <a:pPr lvl="1"/>
            <a:r>
              <a:rPr lang="en-US" sz="2400" dirty="0">
                <a:cs typeface="Calibri"/>
              </a:rPr>
              <a:t>Connection between heat and sound</a:t>
            </a:r>
          </a:p>
          <a:p>
            <a:pPr lvl="1"/>
            <a:endParaRPr lang="en-US" sz="2400" dirty="0">
              <a:cs typeface="Calibri"/>
            </a:endParaRPr>
          </a:p>
          <a:p>
            <a:r>
              <a:rPr lang="en-US" sz="2400" dirty="0">
                <a:cs typeface="Calibri"/>
              </a:rPr>
              <a:t>Goal: achieve the greatest possible temperature gradient</a:t>
            </a:r>
          </a:p>
          <a:p>
            <a:pPr lvl="1"/>
            <a:r>
              <a:rPr lang="en-US" sz="2400" dirty="0">
                <a:cs typeface="Calibri"/>
              </a:rPr>
              <a:t>Effect of harmonic frequency and stack position</a:t>
            </a:r>
          </a:p>
        </p:txBody>
      </p:sp>
      <p:pic>
        <p:nvPicPr>
          <p:cNvPr id="14" name="Audio 13">
            <a:hlinkClick r:id="" action="ppaction://media"/>
            <a:extLst>
              <a:ext uri="{FF2B5EF4-FFF2-40B4-BE49-F238E27FC236}">
                <a16:creationId xmlns:a16="http://schemas.microsoft.com/office/drawing/2014/main" id="{D754A5FA-327E-22D3-C009-2C61632BFBE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82585062"/>
      </p:ext>
    </p:extLst>
  </p:cSld>
  <p:clrMapOvr>
    <a:masterClrMapping/>
  </p:clrMapOvr>
  <mc:AlternateContent xmlns:mc="http://schemas.openxmlformats.org/markup-compatibility/2006" xmlns:p14="http://schemas.microsoft.com/office/powerpoint/2010/main">
    <mc:Choice Requires="p14">
      <p:transition spd="slow" p14:dur="2000" advTm="49540"/>
    </mc:Choice>
    <mc:Fallback xmlns="">
      <p:transition spd="slow" advTm="49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6224-E7E8-9306-F341-70BE79546F9A}"/>
              </a:ext>
            </a:extLst>
          </p:cNvPr>
          <p:cNvSpPr>
            <a:spLocks noGrp="1"/>
          </p:cNvSpPr>
          <p:nvPr>
            <p:ph type="title"/>
          </p:nvPr>
        </p:nvSpPr>
        <p:spPr>
          <a:xfrm>
            <a:off x="342051" y="221456"/>
            <a:ext cx="5237217" cy="1456267"/>
          </a:xfrm>
        </p:spPr>
        <p:txBody>
          <a:bodyPr/>
          <a:lstStyle/>
          <a:p>
            <a:r>
              <a:rPr lang="en-US" dirty="0"/>
              <a:t>Outline of experiment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A27E3E6-A710-D110-4CEB-56F247509F6F}"/>
                  </a:ext>
                </a:extLst>
              </p:cNvPr>
              <p:cNvSpPr>
                <a:spLocks noGrp="1"/>
              </p:cNvSpPr>
              <p:nvPr>
                <p:ph idx="1"/>
              </p:nvPr>
            </p:nvSpPr>
            <p:spPr>
              <a:xfrm>
                <a:off x="384457" y="1348492"/>
                <a:ext cx="7133335" cy="5288052"/>
              </a:xfrm>
            </p:spPr>
            <p:txBody>
              <a:bodyPr>
                <a:normAutofit/>
              </a:bodyPr>
              <a:lstStyle/>
              <a:p>
                <a:r>
                  <a:rPr lang="en-US" sz="2000" dirty="0"/>
                  <a:t>Fundamental frequency: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1</m:t>
                        </m:r>
                      </m:sub>
                    </m:sSub>
                    <m:r>
                      <a:rPr lang="en-US" sz="2000"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𝑣</m:t>
                            </m:r>
                          </m:e>
                          <m:sub>
                            <m:r>
                              <a:rPr lang="en-US" sz="2000" smtClean="0">
                                <a:latin typeface="Cambria Math" panose="02040503050406030204" pitchFamily="18" charset="0"/>
                              </a:rPr>
                              <m:t>𝑠𝑜𝑢𝑛𝑑</m:t>
                            </m:r>
                          </m:sub>
                        </m:sSub>
                      </m:num>
                      <m:den>
                        <m:r>
                          <a:rPr lang="en-US" sz="2000" smtClean="0">
                            <a:latin typeface="Cambria Math" panose="02040503050406030204" pitchFamily="18" charset="0"/>
                          </a:rPr>
                          <m:t>2</m:t>
                        </m:r>
                        <m:r>
                          <a:rPr lang="en-US" sz="2000" smtClean="0">
                            <a:latin typeface="Cambria Math" panose="02040503050406030204" pitchFamily="18" charset="0"/>
                          </a:rPr>
                          <m:t>𝐿</m:t>
                        </m:r>
                      </m:den>
                    </m:f>
                  </m:oMath>
                </a14:m>
                <a:endParaRPr lang="en-US" sz="2000" dirty="0"/>
              </a:p>
              <a:p>
                <a:pPr lvl="1"/>
                <a:r>
                  <a:rPr lang="en-US" sz="2000" dirty="0"/>
                  <a:t>Our tube: cardboard with both ends closed</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1</m:t>
                        </m:r>
                      </m:sub>
                    </m:sSub>
                    <m:r>
                      <a:rPr lang="en-US" sz="2000" smtClean="0">
                        <a:latin typeface="Cambria Math" panose="02040503050406030204" pitchFamily="18" charset="0"/>
                      </a:rPr>
                      <m:t>=</m:t>
                    </m:r>
                    <m:r>
                      <a:rPr lang="en-US" sz="2000" i="1" smtClean="0">
                        <a:latin typeface="Cambria Math" panose="02040503050406030204" pitchFamily="18" charset="0"/>
                      </a:rPr>
                      <m:t> </m:t>
                    </m:r>
                  </m:oMath>
                </a14:m>
                <a:r>
                  <a:rPr lang="en-US" sz="2000" dirty="0"/>
                  <a:t>219.87 Hz</a:t>
                </a:r>
              </a:p>
              <a:p>
                <a:r>
                  <a:rPr lang="en-US" sz="2000" dirty="0"/>
                  <a:t>3D printed stack with PETG 3D printer filament </a:t>
                </a:r>
              </a:p>
              <a:p>
                <a:pPr lvl="1"/>
                <a:r>
                  <a:rPr lang="en-US" sz="2000" dirty="0"/>
                  <a:t>Started with resin but was too fragile and failed during printing</a:t>
                </a:r>
              </a:p>
              <a:p>
                <a:pPr lvl="1"/>
                <a:r>
                  <a:rPr lang="en-US" sz="2000" dirty="0"/>
                  <a:t>PETG can withstand a higher temperature than PLA – up to 80 </a:t>
                </a:r>
                <a:r>
                  <a:rPr lang="en-US" sz="2000" dirty="0">
                    <a:latin typeface="Calibri" panose="020F0502020204030204" pitchFamily="34" charset="0"/>
                    <a:ea typeface="Calibri" panose="020F0502020204030204" pitchFamily="34" charset="0"/>
                    <a:cs typeface="Calibri" panose="020F0502020204030204" pitchFamily="34" charset="0"/>
                  </a:rPr>
                  <a:t>°C</a:t>
                </a:r>
              </a:p>
              <a:p>
                <a:r>
                  <a:rPr lang="en-US" sz="2000" dirty="0">
                    <a:latin typeface="Calibri" panose="020F0502020204030204" pitchFamily="34" charset="0"/>
                    <a:ea typeface="Calibri" panose="020F0502020204030204" pitchFamily="34" charset="0"/>
                    <a:cs typeface="Calibri" panose="020F0502020204030204" pitchFamily="34" charset="0"/>
                  </a:rPr>
                  <a:t>Acquire and calibrate thermocouples</a:t>
                </a:r>
              </a:p>
              <a:p>
                <a:pPr lvl="1"/>
                <a:r>
                  <a:rPr lang="en-US" sz="2000" dirty="0">
                    <a:latin typeface="Calibri" panose="020F0502020204030204" pitchFamily="34" charset="0"/>
                    <a:ea typeface="Calibri" panose="020F0502020204030204" pitchFamily="34" charset="0"/>
                    <a:cs typeface="Calibri" panose="020F0502020204030204" pitchFamily="34" charset="0"/>
                  </a:rPr>
                  <a:t>Top and bottom of stack</a:t>
                </a:r>
              </a:p>
              <a:p>
                <a:r>
                  <a:rPr lang="en-US" sz="2000" dirty="0">
                    <a:latin typeface="Calibri" panose="020F0502020204030204" pitchFamily="34" charset="0"/>
                    <a:ea typeface="Calibri" panose="020F0502020204030204" pitchFamily="34" charset="0"/>
                    <a:cs typeface="Calibri" panose="020F0502020204030204" pitchFamily="34" charset="0"/>
                  </a:rPr>
                  <a:t>Obtain data</a:t>
                </a:r>
              </a:p>
              <a:p>
                <a:pPr lvl="1"/>
                <a:r>
                  <a:rPr lang="en-US" sz="1800" dirty="0">
                    <a:latin typeface="Calibri" panose="020F0502020204030204" pitchFamily="34" charset="0"/>
                    <a:ea typeface="Calibri" panose="020F0502020204030204" pitchFamily="34" charset="0"/>
                    <a:cs typeface="Calibri" panose="020F0502020204030204" pitchFamily="34" charset="0"/>
                  </a:rPr>
                  <a:t>Temperature difference should be between 2</a:t>
                </a:r>
                <a:r>
                  <a:rPr lang="en-US" sz="1800" baseline="30000" dirty="0">
                    <a:latin typeface="Calibri" panose="020F0502020204030204" pitchFamily="34" charset="0"/>
                    <a:ea typeface="Calibri" panose="020F0502020204030204" pitchFamily="34" charset="0"/>
                    <a:cs typeface="Calibri" panose="020F0502020204030204" pitchFamily="34" charset="0"/>
                  </a:rPr>
                  <a:t>o</a:t>
                </a:r>
                <a:r>
                  <a:rPr lang="en-US" sz="1800" dirty="0">
                    <a:latin typeface="Calibri" panose="020F0502020204030204" pitchFamily="34" charset="0"/>
                    <a:ea typeface="Calibri" panose="020F0502020204030204" pitchFamily="34" charset="0"/>
                    <a:cs typeface="Calibri" panose="020F0502020204030204" pitchFamily="34" charset="0"/>
                  </a:rPr>
                  <a:t>C and 16</a:t>
                </a:r>
                <a:r>
                  <a:rPr lang="en-US" sz="1800" baseline="30000" dirty="0">
                    <a:latin typeface="Calibri" panose="020F0502020204030204" pitchFamily="34" charset="0"/>
                    <a:ea typeface="Calibri" panose="020F0502020204030204" pitchFamily="34" charset="0"/>
                    <a:cs typeface="Calibri" panose="020F0502020204030204" pitchFamily="34" charset="0"/>
                  </a:rPr>
                  <a:t>o</a:t>
                </a:r>
                <a:r>
                  <a:rPr lang="en-US" sz="1800" dirty="0">
                    <a:latin typeface="Calibri" panose="020F0502020204030204" pitchFamily="34" charset="0"/>
                    <a:ea typeface="Calibri" panose="020F0502020204030204" pitchFamily="34" charset="0"/>
                    <a:cs typeface="Calibri" panose="020F0502020204030204" pitchFamily="34" charset="0"/>
                  </a:rPr>
                  <a:t>C</a:t>
                </a:r>
              </a:p>
            </p:txBody>
          </p:sp>
        </mc:Choice>
        <mc:Fallback>
          <p:sp>
            <p:nvSpPr>
              <p:cNvPr id="3" name="Content Placeholder 2">
                <a:extLst>
                  <a:ext uri="{FF2B5EF4-FFF2-40B4-BE49-F238E27FC236}">
                    <a16:creationId xmlns:a16="http://schemas.microsoft.com/office/drawing/2014/main" id="{2A27E3E6-A710-D110-4CEB-56F247509F6F}"/>
                  </a:ext>
                </a:extLst>
              </p:cNvPr>
              <p:cNvSpPr>
                <a:spLocks noGrp="1" noRot="1" noChangeAspect="1" noMove="1" noResize="1" noEditPoints="1" noAdjustHandles="1" noChangeArrowheads="1" noChangeShapeType="1" noTextEdit="1"/>
              </p:cNvSpPr>
              <p:nvPr>
                <p:ph idx="1"/>
              </p:nvPr>
            </p:nvSpPr>
            <p:spPr>
              <a:xfrm>
                <a:off x="384457" y="1348492"/>
                <a:ext cx="7133335" cy="5288052"/>
              </a:xfrm>
              <a:blipFill>
                <a:blip r:embed="rId5"/>
                <a:stretch>
                  <a:fillRect l="-76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214BC2A-49B3-1E6F-0D12-A4597C6334C5}"/>
              </a:ext>
            </a:extLst>
          </p:cNvPr>
          <p:cNvSpPr txBox="1"/>
          <p:nvPr/>
        </p:nvSpPr>
        <p:spPr>
          <a:xfrm>
            <a:off x="7671764" y="5288340"/>
            <a:ext cx="4437939" cy="1323439"/>
          </a:xfrm>
          <a:prstGeom prst="rect">
            <a:avLst/>
          </a:prstGeom>
          <a:noFill/>
        </p:spPr>
        <p:txBody>
          <a:bodyPr wrap="square" rtlCol="0">
            <a:spAutoFit/>
          </a:bodyPr>
          <a:lstStyle/>
          <a:p>
            <a:r>
              <a:rPr lang="en-US" sz="1600" b="1" dirty="0"/>
              <a:t>Figure 4. </a:t>
            </a:r>
          </a:p>
          <a:p>
            <a:endParaRPr lang="en-US" sz="1600" b="1" dirty="0"/>
          </a:p>
          <a:p>
            <a:r>
              <a:rPr lang="en-US" sz="1600" dirty="0"/>
              <a:t>Schematic of our experimental setup. </a:t>
            </a:r>
            <a:r>
              <a:rPr lang="en-US" sz="1600" b="0" i="0" u="none" strike="noStrike" dirty="0">
                <a:solidFill>
                  <a:srgbClr val="FFFFFF"/>
                </a:solidFill>
                <a:effectLst/>
                <a:latin typeface="Calibri" panose="020F0502020204030204" pitchFamily="34" charset="0"/>
              </a:rPr>
              <a:t>The red and blue regions of the stack indicate where we expect the hot and cold sides of the stack to be.</a:t>
            </a:r>
            <a:r>
              <a:rPr lang="en-US" sz="1600" b="0" i="0" dirty="0">
                <a:solidFill>
                  <a:srgbClr val="000000"/>
                </a:solidFill>
                <a:effectLst/>
                <a:latin typeface="Calibri" panose="020F0502020204030204" pitchFamily="34" charset="0"/>
              </a:rPr>
              <a:t>​</a:t>
            </a:r>
            <a:endParaRPr lang="en-US" sz="1600" dirty="0"/>
          </a:p>
        </p:txBody>
      </p:sp>
      <p:pic>
        <p:nvPicPr>
          <p:cNvPr id="1026" name="Picture 2">
            <a:extLst>
              <a:ext uri="{FF2B5EF4-FFF2-40B4-BE49-F238E27FC236}">
                <a16:creationId xmlns:a16="http://schemas.microsoft.com/office/drawing/2014/main" id="{25AC8E4E-A20D-86DB-4017-A43FB09204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1765" y="714702"/>
            <a:ext cx="4135778" cy="4491342"/>
          </a:xfrm>
          <a:prstGeom prst="rect">
            <a:avLst/>
          </a:prstGeom>
          <a:noFill/>
          <a:extLst>
            <a:ext uri="{909E8E84-426E-40DD-AFC4-6F175D3DCCD1}">
              <a14:hiddenFill xmlns:a14="http://schemas.microsoft.com/office/drawing/2010/main">
                <a:solidFill>
                  <a:srgbClr val="FFFFFF"/>
                </a:solidFill>
              </a14:hiddenFill>
            </a:ext>
          </a:extLst>
        </p:spPr>
      </p:pic>
      <p:pic>
        <p:nvPicPr>
          <p:cNvPr id="23" name="Audio 22">
            <a:hlinkClick r:id="" action="ppaction://media"/>
            <a:extLst>
              <a:ext uri="{FF2B5EF4-FFF2-40B4-BE49-F238E27FC236}">
                <a16:creationId xmlns:a16="http://schemas.microsoft.com/office/drawing/2014/main" id="{DA291B89-5343-9593-D22C-E54CE9136EA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47940276"/>
      </p:ext>
    </p:extLst>
  </p:cSld>
  <p:clrMapOvr>
    <a:masterClrMapping/>
  </p:clrMapOvr>
  <mc:AlternateContent xmlns:mc="http://schemas.openxmlformats.org/markup-compatibility/2006" xmlns:p14="http://schemas.microsoft.com/office/powerpoint/2010/main">
    <mc:Choice Requires="p14">
      <p:transition spd="slow" p14:dur="2000" advTm="133987"/>
    </mc:Choice>
    <mc:Fallback xmlns="">
      <p:transition spd="slow" advTm="133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27551-556F-5100-CD98-636C47048ADD}"/>
              </a:ext>
            </a:extLst>
          </p:cNvPr>
          <p:cNvPicPr>
            <a:picLocks noChangeAspect="1"/>
          </p:cNvPicPr>
          <p:nvPr/>
        </p:nvPicPr>
        <p:blipFill rotWithShape="1">
          <a:blip r:embed="rId5"/>
          <a:srcRect l="11975" t="4072" r="10286" b="5085"/>
          <a:stretch/>
        </p:blipFill>
        <p:spPr>
          <a:xfrm>
            <a:off x="5914570" y="2075804"/>
            <a:ext cx="2634343" cy="3056516"/>
          </a:xfrm>
          <a:prstGeom prst="rect">
            <a:avLst/>
          </a:prstGeom>
        </p:spPr>
      </p:pic>
      <p:pic>
        <p:nvPicPr>
          <p:cNvPr id="6" name="Picture 5">
            <a:extLst>
              <a:ext uri="{FF2B5EF4-FFF2-40B4-BE49-F238E27FC236}">
                <a16:creationId xmlns:a16="http://schemas.microsoft.com/office/drawing/2014/main" id="{03A3D271-CE26-872A-2C79-B0B988F2E391}"/>
              </a:ext>
            </a:extLst>
          </p:cNvPr>
          <p:cNvPicPr>
            <a:picLocks noChangeAspect="1"/>
          </p:cNvPicPr>
          <p:nvPr/>
        </p:nvPicPr>
        <p:blipFill rotWithShape="1">
          <a:blip r:embed="rId6"/>
          <a:srcRect l="7817" t="8824" r="5745" b="4568"/>
          <a:stretch/>
        </p:blipFill>
        <p:spPr>
          <a:xfrm>
            <a:off x="694819" y="4246989"/>
            <a:ext cx="2402114" cy="2126273"/>
          </a:xfrm>
          <a:prstGeom prst="rect">
            <a:avLst/>
          </a:prstGeom>
        </p:spPr>
      </p:pic>
      <p:pic>
        <p:nvPicPr>
          <p:cNvPr id="8" name="Picture 7">
            <a:extLst>
              <a:ext uri="{FF2B5EF4-FFF2-40B4-BE49-F238E27FC236}">
                <a16:creationId xmlns:a16="http://schemas.microsoft.com/office/drawing/2014/main" id="{F2CA9CA9-C8C5-1115-DFC2-D2E6B8D0A107}"/>
              </a:ext>
            </a:extLst>
          </p:cNvPr>
          <p:cNvPicPr>
            <a:picLocks noChangeAspect="1"/>
          </p:cNvPicPr>
          <p:nvPr/>
        </p:nvPicPr>
        <p:blipFill rotWithShape="1">
          <a:blip r:embed="rId7"/>
          <a:srcRect l="8980" t="5796" r="10165" b="3362"/>
          <a:stretch/>
        </p:blipFill>
        <p:spPr>
          <a:xfrm>
            <a:off x="716591" y="1360971"/>
            <a:ext cx="2358571" cy="2627087"/>
          </a:xfrm>
          <a:prstGeom prst="rect">
            <a:avLst/>
          </a:prstGeom>
        </p:spPr>
      </p:pic>
      <p:sp>
        <p:nvSpPr>
          <p:cNvPr id="10" name="TextBox 9">
            <a:extLst>
              <a:ext uri="{FF2B5EF4-FFF2-40B4-BE49-F238E27FC236}">
                <a16:creationId xmlns:a16="http://schemas.microsoft.com/office/drawing/2014/main" id="{EF2B81DE-904C-CE22-26EC-D08945C4C0C7}"/>
              </a:ext>
            </a:extLst>
          </p:cNvPr>
          <p:cNvSpPr txBox="1"/>
          <p:nvPr/>
        </p:nvSpPr>
        <p:spPr>
          <a:xfrm>
            <a:off x="4455884" y="331444"/>
            <a:ext cx="4093029" cy="646331"/>
          </a:xfrm>
          <a:prstGeom prst="rect">
            <a:avLst/>
          </a:prstGeom>
          <a:noFill/>
        </p:spPr>
        <p:txBody>
          <a:bodyPr wrap="square" rtlCol="0">
            <a:spAutoFit/>
          </a:bodyPr>
          <a:lstStyle/>
          <a:p>
            <a:pPr>
              <a:spcBef>
                <a:spcPct val="0"/>
              </a:spcBef>
            </a:pPr>
            <a:r>
              <a:rPr lang="en-US" sz="3600" cap="all">
                <a:ln w="3175" cmpd="sng">
                  <a:noFill/>
                </a:ln>
                <a:latin typeface="+mj-lt"/>
                <a:ea typeface="+mj-ea"/>
                <a:cs typeface="+mj-cs"/>
              </a:rPr>
              <a:t>STACK ATTEMPTS</a:t>
            </a:r>
          </a:p>
        </p:txBody>
      </p:sp>
      <p:pic>
        <p:nvPicPr>
          <p:cNvPr id="19" name="Picture 18" descr="A picture containing person&#10;&#10;Description automatically generated">
            <a:extLst>
              <a:ext uri="{FF2B5EF4-FFF2-40B4-BE49-F238E27FC236}">
                <a16:creationId xmlns:a16="http://schemas.microsoft.com/office/drawing/2014/main" id="{221F43EC-450E-9532-1A8C-F83D3A9A8E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53982" y="2075804"/>
            <a:ext cx="2912614" cy="2992100"/>
          </a:xfrm>
          <a:prstGeom prst="rect">
            <a:avLst/>
          </a:prstGeom>
        </p:spPr>
      </p:pic>
      <p:sp>
        <p:nvSpPr>
          <p:cNvPr id="4" name="TextBox 3">
            <a:extLst>
              <a:ext uri="{FF2B5EF4-FFF2-40B4-BE49-F238E27FC236}">
                <a16:creationId xmlns:a16="http://schemas.microsoft.com/office/drawing/2014/main" id="{7366279B-23EE-65C5-728E-611ECCDD3A51}"/>
              </a:ext>
            </a:extLst>
          </p:cNvPr>
          <p:cNvSpPr txBox="1"/>
          <p:nvPr/>
        </p:nvSpPr>
        <p:spPr>
          <a:xfrm>
            <a:off x="3189529" y="1951672"/>
            <a:ext cx="2532709" cy="338554"/>
          </a:xfrm>
          <a:prstGeom prst="rect">
            <a:avLst/>
          </a:prstGeom>
          <a:noFill/>
        </p:spPr>
        <p:txBody>
          <a:bodyPr wrap="square">
            <a:spAutoFit/>
          </a:bodyPr>
          <a:lstStyle/>
          <a:p>
            <a:r>
              <a:rPr lang="en-US" sz="1600" dirty="0"/>
              <a:t>Resin print failed</a:t>
            </a:r>
          </a:p>
        </p:txBody>
      </p:sp>
      <p:sp>
        <p:nvSpPr>
          <p:cNvPr id="5" name="TextBox 4">
            <a:extLst>
              <a:ext uri="{FF2B5EF4-FFF2-40B4-BE49-F238E27FC236}">
                <a16:creationId xmlns:a16="http://schemas.microsoft.com/office/drawing/2014/main" id="{9FF2F33B-13B2-BFFC-389C-66E30DA91773}"/>
              </a:ext>
            </a:extLst>
          </p:cNvPr>
          <p:cNvSpPr txBox="1"/>
          <p:nvPr/>
        </p:nvSpPr>
        <p:spPr>
          <a:xfrm>
            <a:off x="3194198" y="4669786"/>
            <a:ext cx="2402114" cy="1077218"/>
          </a:xfrm>
          <a:prstGeom prst="rect">
            <a:avLst/>
          </a:prstGeom>
          <a:noFill/>
        </p:spPr>
        <p:txBody>
          <a:bodyPr wrap="square" lIns="91440" tIns="45720" rIns="91440" bIns="45720" rtlCol="0" anchor="t">
            <a:spAutoFit/>
          </a:bodyPr>
          <a:lstStyle/>
          <a:p>
            <a:r>
              <a:rPr lang="en-US" sz="1600" dirty="0"/>
              <a:t>First PETG Print: printer error caused early stop</a:t>
            </a:r>
          </a:p>
          <a:p>
            <a:endParaRPr lang="en-US" sz="1600" dirty="0">
              <a:cs typeface="Calibri"/>
            </a:endParaRPr>
          </a:p>
          <a:p>
            <a:r>
              <a:rPr lang="en-US" sz="1600" dirty="0">
                <a:cs typeface="Calibri"/>
              </a:rPr>
              <a:t>Still usable</a:t>
            </a:r>
          </a:p>
        </p:txBody>
      </p:sp>
      <p:sp>
        <p:nvSpPr>
          <p:cNvPr id="7" name="TextBox 6">
            <a:extLst>
              <a:ext uri="{FF2B5EF4-FFF2-40B4-BE49-F238E27FC236}">
                <a16:creationId xmlns:a16="http://schemas.microsoft.com/office/drawing/2014/main" id="{35C1E33D-5755-E1F7-3C4D-8032F37CF7AA}"/>
              </a:ext>
            </a:extLst>
          </p:cNvPr>
          <p:cNvSpPr txBox="1"/>
          <p:nvPr/>
        </p:nvSpPr>
        <p:spPr>
          <a:xfrm>
            <a:off x="7964209" y="1559758"/>
            <a:ext cx="2677886" cy="369332"/>
          </a:xfrm>
          <a:prstGeom prst="rect">
            <a:avLst/>
          </a:prstGeom>
          <a:noFill/>
        </p:spPr>
        <p:txBody>
          <a:bodyPr wrap="square" rtlCol="0">
            <a:spAutoFit/>
          </a:bodyPr>
          <a:lstStyle/>
          <a:p>
            <a:r>
              <a:rPr lang="en-US"/>
              <a:t>Second PETG print</a:t>
            </a:r>
          </a:p>
        </p:txBody>
      </p:sp>
      <p:pic>
        <p:nvPicPr>
          <p:cNvPr id="16" name="Audio 15">
            <a:hlinkClick r:id="" action="ppaction://media"/>
            <a:extLst>
              <a:ext uri="{FF2B5EF4-FFF2-40B4-BE49-F238E27FC236}">
                <a16:creationId xmlns:a16="http://schemas.microsoft.com/office/drawing/2014/main" id="{30184D92-25B6-4009-2ABB-F77CF51ED35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50718233"/>
      </p:ext>
    </p:extLst>
  </p:cSld>
  <p:clrMapOvr>
    <a:masterClrMapping/>
  </p:clrMapOvr>
  <mc:AlternateContent xmlns:mc="http://schemas.openxmlformats.org/markup-compatibility/2006" xmlns:p14="http://schemas.microsoft.com/office/powerpoint/2010/main">
    <mc:Choice Requires="p14">
      <p:transition spd="slow" p14:dur="2000" advTm="88154"/>
    </mc:Choice>
    <mc:Fallback xmlns="">
      <p:transition spd="slow" advTm="8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1752-A4FC-7484-64C3-E35BF73AE435}"/>
              </a:ext>
            </a:extLst>
          </p:cNvPr>
          <p:cNvSpPr>
            <a:spLocks noGrp="1"/>
          </p:cNvSpPr>
          <p:nvPr>
            <p:ph type="title"/>
          </p:nvPr>
        </p:nvSpPr>
        <p:spPr>
          <a:xfrm>
            <a:off x="313086" y="228347"/>
            <a:ext cx="10131425" cy="1456267"/>
          </a:xfrm>
        </p:spPr>
        <p:txBody>
          <a:bodyPr/>
          <a:lstStyle/>
          <a:p>
            <a:r>
              <a:rPr lang="en-US" dirty="0"/>
              <a:t>Stack position and Geometry</a:t>
            </a:r>
          </a:p>
        </p:txBody>
      </p:sp>
      <p:sp>
        <p:nvSpPr>
          <p:cNvPr id="6" name="TextBox 5">
            <a:extLst>
              <a:ext uri="{FF2B5EF4-FFF2-40B4-BE49-F238E27FC236}">
                <a16:creationId xmlns:a16="http://schemas.microsoft.com/office/drawing/2014/main" id="{8264EEE1-74FA-5DE5-7436-32D8D7838C90}"/>
              </a:ext>
            </a:extLst>
          </p:cNvPr>
          <p:cNvSpPr txBox="1"/>
          <p:nvPr/>
        </p:nvSpPr>
        <p:spPr>
          <a:xfrm>
            <a:off x="7869008" y="2638446"/>
            <a:ext cx="3822954" cy="2800767"/>
          </a:xfrm>
          <a:prstGeom prst="rect">
            <a:avLst/>
          </a:prstGeom>
          <a:noFill/>
        </p:spPr>
        <p:txBody>
          <a:bodyPr wrap="square" rtlCol="0">
            <a:spAutoFit/>
          </a:bodyPr>
          <a:lstStyle/>
          <a:p>
            <a:r>
              <a:rPr lang="en-US" sz="1600" b="1" dirty="0"/>
              <a:t>Figure 5.</a:t>
            </a:r>
          </a:p>
          <a:p>
            <a:endParaRPr lang="en-US" sz="1600" b="1" dirty="0"/>
          </a:p>
          <a:p>
            <a:r>
              <a:rPr lang="en-US" dirty="0"/>
              <a:t>Table of stack positions based on different harmonics. The green cells with green text indicate positions possible for both the larger and smaller stacks. Green cells with red text are only possible for the smaller stack. Red cells are not possible for either stack.</a:t>
            </a:r>
          </a:p>
        </p:txBody>
      </p:sp>
      <p:pic>
        <p:nvPicPr>
          <p:cNvPr id="8" name="Audio 7">
            <a:hlinkClick r:id="" action="ppaction://media"/>
            <a:extLst>
              <a:ext uri="{FF2B5EF4-FFF2-40B4-BE49-F238E27FC236}">
                <a16:creationId xmlns:a16="http://schemas.microsoft.com/office/drawing/2014/main" id="{7B2D1109-4517-EACA-BB40-2815CF226B1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pic>
        <p:nvPicPr>
          <p:cNvPr id="7" name="Picture 6">
            <a:extLst>
              <a:ext uri="{FF2B5EF4-FFF2-40B4-BE49-F238E27FC236}">
                <a16:creationId xmlns:a16="http://schemas.microsoft.com/office/drawing/2014/main" id="{A009ECF1-25AF-1616-A82E-C2E4A0A6F710}"/>
              </a:ext>
            </a:extLst>
          </p:cNvPr>
          <p:cNvPicPr>
            <a:picLocks noChangeAspect="1"/>
          </p:cNvPicPr>
          <p:nvPr/>
        </p:nvPicPr>
        <p:blipFill>
          <a:blip r:embed="rId6"/>
          <a:stretch>
            <a:fillRect/>
          </a:stretch>
        </p:blipFill>
        <p:spPr>
          <a:xfrm>
            <a:off x="6786465" y="1377943"/>
            <a:ext cx="5241108" cy="1080219"/>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99F7CC7-6D63-2F67-E9D4-BCEACBA83107}"/>
                  </a:ext>
                </a:extLst>
              </p:cNvPr>
              <p:cNvSpPr txBox="1"/>
              <p:nvPr/>
            </p:nvSpPr>
            <p:spPr>
              <a:xfrm>
                <a:off x="164427" y="1684614"/>
                <a:ext cx="7933762" cy="4128310"/>
              </a:xfrm>
              <a:prstGeom prst="rect">
                <a:avLst/>
              </a:prstGeom>
              <a:noFill/>
            </p:spPr>
            <p:txBody>
              <a:bodyPr wrap="square" rtlCol="0">
                <a:spAutoFit/>
              </a:bodyPr>
              <a:lstStyle/>
              <a:p>
                <a:pPr marL="342900" indent="-342900">
                  <a:buFont typeface="Arial" panose="020B0604020202020204" pitchFamily="34" charset="0"/>
                  <a:buChar char="•"/>
                </a:pPr>
                <a:r>
                  <a:rPr lang="en-US" sz="2000" dirty="0">
                    <a:cs typeface="Calibri"/>
                  </a:rPr>
                  <a:t>Stack Geometry: parallel plates</a:t>
                </a:r>
              </a:p>
              <a:p>
                <a:pPr marL="800100" lvl="1" indent="-342900">
                  <a:buFont typeface="Arial" panose="020B0604020202020204" pitchFamily="34" charset="0"/>
                  <a:buChar char="•"/>
                </a:pPr>
                <a:r>
                  <a:rPr lang="en-US" sz="2000" dirty="0">
                    <a:cs typeface="Calibri"/>
                  </a:rPr>
                  <a:t>Thermal conductivity of filament: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a:rPr>
                      <m:t>𝜅</m:t>
                    </m:r>
                  </m:oMath>
                </a14:m>
                <a:r>
                  <a:rPr lang="en-US" sz="2000" dirty="0">
                    <a:cs typeface="Calibri"/>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a:rPr>
                      <m:t>=</m:t>
                    </m:r>
                  </m:oMath>
                </a14:m>
                <a:r>
                  <a:rPr lang="en-US" sz="2000" dirty="0">
                    <a:cs typeface="Calibri"/>
                  </a:rPr>
                  <a:t> 0.29 </a:t>
                </a:r>
                <a14:m>
                  <m:oMath xmlns:m="http://schemas.openxmlformats.org/officeDocument/2006/math">
                    <m:f>
                      <m:fPr>
                        <m:ctrlPr>
                          <a:rPr lang="en-US" sz="2000" i="1">
                            <a:latin typeface="Cambria Math" panose="02040503050406030204" pitchFamily="18" charset="0"/>
                            <a:cs typeface="Calibri"/>
                          </a:rPr>
                        </m:ctrlPr>
                      </m:fPr>
                      <m:num>
                        <m:r>
                          <a:rPr lang="en-US" sz="2000" i="1">
                            <a:latin typeface="Cambria Math" panose="02040503050406030204" pitchFamily="18" charset="0"/>
                            <a:cs typeface="Calibri"/>
                          </a:rPr>
                          <m:t>𝐽</m:t>
                        </m:r>
                      </m:num>
                      <m:den>
                        <m:r>
                          <a:rPr lang="en-US" sz="2000" i="1">
                            <a:latin typeface="Cambria Math" panose="02040503050406030204" pitchFamily="18" charset="0"/>
                            <a:cs typeface="Calibri"/>
                          </a:rPr>
                          <m:t>𝑚</m:t>
                        </m:r>
                        <m:r>
                          <a:rPr lang="en-US" sz="2000" i="1">
                            <a:latin typeface="Cambria Math" panose="02040503050406030204" pitchFamily="18" charset="0"/>
                            <a:cs typeface="Calibri"/>
                          </a:rPr>
                          <m:t>∗</m:t>
                        </m:r>
                        <m:r>
                          <a:rPr lang="en-US" sz="2000" i="1">
                            <a:latin typeface="Cambria Math" panose="02040503050406030204" pitchFamily="18" charset="0"/>
                            <a:cs typeface="Calibri"/>
                          </a:rPr>
                          <m:t>𝐾</m:t>
                        </m:r>
                        <m:r>
                          <a:rPr lang="en-US" sz="2000" i="1">
                            <a:latin typeface="Cambria Math" panose="02040503050406030204" pitchFamily="18" charset="0"/>
                            <a:cs typeface="Calibri"/>
                          </a:rPr>
                          <m:t>∗</m:t>
                        </m:r>
                        <m:r>
                          <a:rPr lang="en-US" sz="2000" i="1">
                            <a:latin typeface="Cambria Math" panose="02040503050406030204" pitchFamily="18" charset="0"/>
                            <a:cs typeface="Calibri"/>
                          </a:rPr>
                          <m:t>𝑠</m:t>
                        </m:r>
                      </m:den>
                    </m:f>
                  </m:oMath>
                </a14:m>
                <a:endParaRPr lang="en-US" sz="2000" dirty="0">
                  <a:cs typeface="Calibri"/>
                </a:endParaRPr>
              </a:p>
              <a:p>
                <a:pPr marL="800100" lvl="1" indent="-342900">
                  <a:buFont typeface="Arial" panose="020B0604020202020204" pitchFamily="34" charset="0"/>
                  <a:buChar char="•"/>
                </a:pPr>
                <a:r>
                  <a:rPr lang="en-US" sz="2000" dirty="0">
                    <a:cs typeface="Calibri"/>
                  </a:rPr>
                  <a:t>Density of air: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a:rPr>
                      <m:t>𝜌</m:t>
                    </m:r>
                  </m:oMath>
                </a14:m>
                <a:r>
                  <a:rPr lang="en-US" sz="2000" dirty="0">
                    <a:cs typeface="Calibri"/>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a:rPr>
                      <m:t>=</m:t>
                    </m:r>
                  </m:oMath>
                </a14:m>
                <a:r>
                  <a:rPr lang="en-US" sz="2000" dirty="0">
                    <a:cs typeface="Calibri"/>
                  </a:rPr>
                  <a:t> 1.204 </a:t>
                </a:r>
                <a14:m>
                  <m:oMath xmlns:m="http://schemas.openxmlformats.org/officeDocument/2006/math">
                    <m:f>
                      <m:fPr>
                        <m:ctrlPr>
                          <a:rPr lang="en-US" sz="2000" i="1">
                            <a:latin typeface="Cambria Math" panose="02040503050406030204" pitchFamily="18" charset="0"/>
                            <a:cs typeface="Calibri"/>
                          </a:rPr>
                        </m:ctrlPr>
                      </m:fPr>
                      <m:num>
                        <m:r>
                          <a:rPr lang="en-US" sz="2000" i="1">
                            <a:latin typeface="Cambria Math" panose="02040503050406030204" pitchFamily="18" charset="0"/>
                            <a:cs typeface="Calibri"/>
                          </a:rPr>
                          <m:t>𝐾𝑔</m:t>
                        </m:r>
                      </m:num>
                      <m:den>
                        <m:sSup>
                          <m:sSupPr>
                            <m:ctrlPr>
                              <a:rPr lang="en-US" sz="2000" i="1">
                                <a:latin typeface="Cambria Math" panose="02040503050406030204" pitchFamily="18" charset="0"/>
                                <a:cs typeface="Calibri"/>
                              </a:rPr>
                            </m:ctrlPr>
                          </m:sSupPr>
                          <m:e>
                            <m:r>
                              <a:rPr lang="en-US" sz="2000" i="1">
                                <a:latin typeface="Cambria Math" panose="02040503050406030204" pitchFamily="18" charset="0"/>
                                <a:cs typeface="Calibri"/>
                              </a:rPr>
                              <m:t>𝑚</m:t>
                            </m:r>
                          </m:e>
                          <m:sup>
                            <m:r>
                              <a:rPr lang="en-US" sz="2000" i="1">
                                <a:latin typeface="Cambria Math" panose="02040503050406030204" pitchFamily="18" charset="0"/>
                                <a:cs typeface="Calibri"/>
                              </a:rPr>
                              <m:t>3</m:t>
                            </m:r>
                          </m:sup>
                        </m:sSup>
                      </m:den>
                    </m:f>
                  </m:oMath>
                </a14:m>
                <a:endParaRPr lang="en-US" sz="2000" dirty="0">
                  <a:cs typeface="Calibri"/>
                </a:endParaRPr>
              </a:p>
              <a:p>
                <a:pPr marL="800100" lvl="1" indent="-342900">
                  <a:buFont typeface="Arial" panose="020B0604020202020204" pitchFamily="34" charset="0"/>
                  <a:buChar char="•"/>
                </a:pPr>
                <a:r>
                  <a:rPr lang="en-US" sz="2000" dirty="0">
                    <a:cs typeface="Calibri"/>
                  </a:rPr>
                  <a:t>Specific heat of air: </a:t>
                </a:r>
                <a14:m>
                  <m:oMath xmlns:m="http://schemas.openxmlformats.org/officeDocument/2006/math">
                    <m:sSub>
                      <m:sSubPr>
                        <m:ctrlPr>
                          <a:rPr lang="en-US" sz="200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𝑐</m:t>
                        </m:r>
                      </m:e>
                      <m:sub>
                        <m:r>
                          <a:rPr lang="en-US" sz="2000" i="1" smtClean="0">
                            <a:latin typeface="Cambria Math" panose="02040503050406030204" pitchFamily="18" charset="0"/>
                            <a:ea typeface="Cambria Math" panose="02040503050406030204" pitchFamily="18" charset="0"/>
                            <a:cs typeface="Calibri"/>
                          </a:rPr>
                          <m:t>𝜌</m:t>
                        </m:r>
                      </m:sub>
                    </m:sSub>
                  </m:oMath>
                </a14:m>
                <a:r>
                  <a:rPr lang="en-US" sz="2000" dirty="0">
                    <a:cs typeface="Calibri"/>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a:rPr>
                      <m:t>=</m:t>
                    </m:r>
                  </m:oMath>
                </a14:m>
                <a:r>
                  <a:rPr lang="en-US" sz="2000" dirty="0">
                    <a:cs typeface="Calibri"/>
                  </a:rPr>
                  <a:t> 1005 </a:t>
                </a:r>
                <a14:m>
                  <m:oMath xmlns:m="http://schemas.openxmlformats.org/officeDocument/2006/math">
                    <m:f>
                      <m:fPr>
                        <m:ctrlPr>
                          <a:rPr lang="en-US" sz="2000" i="1">
                            <a:latin typeface="Cambria Math" panose="02040503050406030204" pitchFamily="18" charset="0"/>
                            <a:cs typeface="Calibri"/>
                          </a:rPr>
                        </m:ctrlPr>
                      </m:fPr>
                      <m:num>
                        <m:r>
                          <a:rPr lang="en-US" sz="2000" i="1">
                            <a:latin typeface="Cambria Math" panose="02040503050406030204" pitchFamily="18" charset="0"/>
                            <a:cs typeface="Calibri"/>
                          </a:rPr>
                          <m:t>𝐽</m:t>
                        </m:r>
                      </m:num>
                      <m:den>
                        <m:r>
                          <a:rPr lang="en-US" sz="2000" i="1">
                            <a:latin typeface="Cambria Math" panose="02040503050406030204" pitchFamily="18" charset="0"/>
                            <a:cs typeface="Calibri"/>
                          </a:rPr>
                          <m:t>𝐾𝑔</m:t>
                        </m:r>
                        <m:r>
                          <a:rPr lang="en-US" sz="2000" i="1">
                            <a:latin typeface="Cambria Math" panose="02040503050406030204" pitchFamily="18" charset="0"/>
                            <a:cs typeface="Calibri"/>
                          </a:rPr>
                          <m:t> ∗</m:t>
                        </m:r>
                        <m:r>
                          <a:rPr lang="en-US" sz="2000" i="1">
                            <a:latin typeface="Cambria Math" panose="02040503050406030204" pitchFamily="18" charset="0"/>
                            <a:cs typeface="Calibri"/>
                          </a:rPr>
                          <m:t>𝐾</m:t>
                        </m:r>
                      </m:den>
                    </m:f>
                  </m:oMath>
                </a14:m>
                <a:endParaRPr lang="en-US" sz="2000" dirty="0">
                  <a:cs typeface="Calibri"/>
                </a:endParaRPr>
              </a:p>
              <a:p>
                <a:pPr marL="800100" lvl="1" indent="-342900">
                  <a:buFont typeface="Arial" panose="020B0604020202020204" pitchFamily="34" charset="0"/>
                  <a:buChar char="•"/>
                </a:pPr>
                <a:r>
                  <a:rPr lang="en-US" sz="2000" dirty="0">
                    <a:cs typeface="Calibri"/>
                  </a:rPr>
                  <a:t>Angular fundamental frequency: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Calibri"/>
                          </a:rPr>
                        </m:ctrlPr>
                      </m:sSubPr>
                      <m:e>
                        <m:r>
                          <a:rPr lang="en-US" sz="2000" i="1">
                            <a:latin typeface="Cambria Math" panose="02040503050406030204" pitchFamily="18" charset="0"/>
                            <a:ea typeface="Cambria Math" panose="02040503050406030204" pitchFamily="18" charset="0"/>
                            <a:cs typeface="Calibri"/>
                          </a:rPr>
                          <m:t>𝜔</m:t>
                        </m:r>
                      </m:e>
                      <m:sub>
                        <m:r>
                          <a:rPr lang="en-US" sz="2000" i="1">
                            <a:latin typeface="Cambria Math" panose="02040503050406030204" pitchFamily="18" charset="0"/>
                            <a:ea typeface="Cambria Math" panose="02040503050406030204" pitchFamily="18" charset="0"/>
                            <a:cs typeface="Calibri"/>
                          </a:rPr>
                          <m:t>1</m:t>
                        </m:r>
                      </m:sub>
                    </m:sSub>
                    <m:r>
                      <a:rPr lang="en-US" sz="2000" i="1">
                        <a:latin typeface="Cambria Math" panose="02040503050406030204" pitchFamily="18" charset="0"/>
                        <a:ea typeface="Cambria Math" panose="02040503050406030204" pitchFamily="18" charset="0"/>
                        <a:cs typeface="Calibri"/>
                      </a:rPr>
                      <m:t>=2</m:t>
                    </m:r>
                    <m:r>
                      <a:rPr lang="en-US" sz="2000" i="1">
                        <a:latin typeface="Cambria Math" panose="02040503050406030204" pitchFamily="18" charset="0"/>
                        <a:ea typeface="Cambria Math" panose="02040503050406030204" pitchFamily="18" charset="0"/>
                        <a:cs typeface="Calibri"/>
                      </a:rPr>
                      <m:t>𝜋</m:t>
                    </m:r>
                    <m:sSub>
                      <m:sSubPr>
                        <m:ctrlPr>
                          <a:rPr lang="en-US" sz="2000" i="1">
                            <a:latin typeface="Cambria Math" panose="02040503050406030204" pitchFamily="18" charset="0"/>
                            <a:ea typeface="Cambria Math" panose="02040503050406030204" pitchFamily="18" charset="0"/>
                            <a:cs typeface="Calibri"/>
                          </a:rPr>
                        </m:ctrlPr>
                      </m:sSubPr>
                      <m:e>
                        <m:r>
                          <a:rPr lang="en-US" sz="2000" i="1">
                            <a:latin typeface="Cambria Math" panose="02040503050406030204" pitchFamily="18" charset="0"/>
                            <a:ea typeface="Cambria Math" panose="02040503050406030204" pitchFamily="18" charset="0"/>
                            <a:cs typeface="Calibri"/>
                          </a:rPr>
                          <m:t>𝑓</m:t>
                        </m:r>
                      </m:e>
                      <m:sub>
                        <m:r>
                          <a:rPr lang="en-US" sz="2000" i="1">
                            <a:latin typeface="Cambria Math" panose="02040503050406030204" pitchFamily="18" charset="0"/>
                            <a:ea typeface="Cambria Math" panose="02040503050406030204" pitchFamily="18" charset="0"/>
                            <a:cs typeface="Calibri"/>
                          </a:rPr>
                          <m:t>1</m:t>
                        </m:r>
                      </m:sub>
                    </m:sSub>
                  </m:oMath>
                </a14:m>
                <a:r>
                  <a:rPr lang="en-US" sz="2000" dirty="0">
                    <a:ea typeface="Cambria Math" panose="02040503050406030204" pitchFamily="18" charset="0"/>
                    <a:cs typeface="Calibri"/>
                  </a:rPr>
                  <a:t> </a:t>
                </a:r>
                <a14:m>
                  <m:oMath xmlns:m="http://schemas.openxmlformats.org/officeDocument/2006/math">
                    <m:r>
                      <a:rPr lang="en-US" sz="2000" i="1">
                        <a:latin typeface="Cambria Math" panose="02040503050406030204" pitchFamily="18" charset="0"/>
                        <a:ea typeface="Cambria Math" panose="02040503050406030204" pitchFamily="18" charset="0"/>
                        <a:cs typeface="Calibri"/>
                      </a:rPr>
                      <m:t>=</m:t>
                    </m:r>
                  </m:oMath>
                </a14:m>
                <a:r>
                  <a:rPr lang="en-US" sz="2000" dirty="0">
                    <a:cs typeface="Calibri"/>
                  </a:rPr>
                  <a:t> 1381.48 Hz</a:t>
                </a:r>
              </a:p>
              <a:p>
                <a:pPr marL="800100" lvl="1" indent="-342900">
                  <a:buFont typeface="Arial" panose="020B0604020202020204" pitchFamily="34" charset="0"/>
                  <a:buChar char="•"/>
                </a:pPr>
                <a:r>
                  <a:rPr lang="en-US" sz="2000" dirty="0">
                    <a:cs typeface="Calibri"/>
                  </a:rPr>
                  <a:t>The distance between the plates is </a:t>
                </a:r>
                <a14:m>
                  <m:oMath xmlns:m="http://schemas.openxmlformats.org/officeDocument/2006/math">
                    <m:r>
                      <a:rPr lang="en-US" sz="2000" b="0" i="1" smtClean="0">
                        <a:latin typeface="Cambria Math" panose="02040503050406030204" pitchFamily="18" charset="0"/>
                        <a:cs typeface="Calibri"/>
                      </a:rPr>
                      <m:t>𝑥</m:t>
                    </m:r>
                    <m:r>
                      <a:rPr lang="en-US" sz="2000" b="0" i="1" smtClean="0">
                        <a:latin typeface="Cambria Math" panose="02040503050406030204" pitchFamily="18" charset="0"/>
                        <a:cs typeface="Calibri"/>
                      </a:rPr>
                      <m:t>=2</m:t>
                    </m:r>
                    <m:rad>
                      <m:radPr>
                        <m:degHide m:val="on"/>
                        <m:ctrlPr>
                          <a:rPr lang="en-US" sz="2000" b="0" i="1" smtClean="0">
                            <a:latin typeface="Cambria Math" panose="02040503050406030204" pitchFamily="18" charset="0"/>
                            <a:cs typeface="Calibri"/>
                          </a:rPr>
                        </m:ctrlPr>
                      </m:radPr>
                      <m:deg/>
                      <m:e>
                        <m:f>
                          <m:fPr>
                            <m:ctrlPr>
                              <a:rPr lang="en-US" sz="2000" b="0" i="1" smtClean="0">
                                <a:latin typeface="Cambria Math" panose="02040503050406030204" pitchFamily="18" charset="0"/>
                                <a:cs typeface="Calibri"/>
                              </a:rPr>
                            </m:ctrlPr>
                          </m:fPr>
                          <m:num>
                            <m:r>
                              <a:rPr lang="en-US" sz="2000" b="0" i="1" smtClean="0">
                                <a:latin typeface="Cambria Math" panose="02040503050406030204" pitchFamily="18" charset="0"/>
                                <a:cs typeface="Calibri"/>
                              </a:rPr>
                              <m:t>2</m:t>
                            </m:r>
                            <m:r>
                              <a:rPr lang="en-US" sz="2000" b="0" i="1" smtClean="0">
                                <a:latin typeface="Cambria Math" panose="02040503050406030204" pitchFamily="18" charset="0"/>
                                <a:ea typeface="Cambria Math" panose="02040503050406030204" pitchFamily="18" charset="0"/>
                                <a:cs typeface="Calibri"/>
                              </a:rPr>
                              <m:t>𝜅</m:t>
                            </m:r>
                          </m:num>
                          <m:den>
                            <m:r>
                              <a:rPr lang="en-US" sz="2000" b="0" i="1" smtClean="0">
                                <a:latin typeface="Cambria Math" panose="02040503050406030204" pitchFamily="18" charset="0"/>
                                <a:ea typeface="Cambria Math" panose="02040503050406030204" pitchFamily="18" charset="0"/>
                                <a:cs typeface="Calibri"/>
                              </a:rPr>
                              <m:t>𝜌</m:t>
                            </m:r>
                            <m:sSub>
                              <m:sSubPr>
                                <m:ctrlPr>
                                  <a:rPr lang="en-US" sz="2000" b="0" i="1" smtClean="0">
                                    <a:latin typeface="Cambria Math" panose="02040503050406030204" pitchFamily="18" charset="0"/>
                                    <a:ea typeface="Cambria Math" panose="02040503050406030204" pitchFamily="18" charset="0"/>
                                    <a:cs typeface="Calibri"/>
                                  </a:rPr>
                                </m:ctrlPr>
                              </m:sSubPr>
                              <m:e>
                                <m:r>
                                  <a:rPr lang="en-US" sz="2000" b="0" i="1" smtClean="0">
                                    <a:latin typeface="Cambria Math" panose="02040503050406030204" pitchFamily="18" charset="0"/>
                                    <a:ea typeface="Cambria Math" panose="02040503050406030204" pitchFamily="18" charset="0"/>
                                    <a:cs typeface="Calibri"/>
                                  </a:rPr>
                                  <m:t>𝐶</m:t>
                                </m:r>
                              </m:e>
                              <m:sub>
                                <m:r>
                                  <a:rPr lang="en-US" sz="2000" b="0" i="1" smtClean="0">
                                    <a:latin typeface="Cambria Math" panose="02040503050406030204" pitchFamily="18" charset="0"/>
                                    <a:ea typeface="Cambria Math" panose="02040503050406030204" pitchFamily="18" charset="0"/>
                                    <a:cs typeface="Calibri"/>
                                  </a:rPr>
                                  <m:t>𝜌</m:t>
                                </m:r>
                              </m:sub>
                            </m:sSub>
                            <m:sSub>
                              <m:sSubPr>
                                <m:ctrlPr>
                                  <a:rPr lang="en-US" sz="2000" b="0" i="1" smtClean="0">
                                    <a:latin typeface="Cambria Math" panose="02040503050406030204" pitchFamily="18" charset="0"/>
                                    <a:ea typeface="Cambria Math" panose="02040503050406030204" pitchFamily="18" charset="0"/>
                                    <a:cs typeface="Calibri"/>
                                  </a:rPr>
                                </m:ctrlPr>
                              </m:sSubPr>
                              <m:e>
                                <m:r>
                                  <a:rPr lang="en-US" sz="2000" b="0" i="1" smtClean="0">
                                    <a:latin typeface="Cambria Math" panose="02040503050406030204" pitchFamily="18" charset="0"/>
                                    <a:ea typeface="Cambria Math" panose="02040503050406030204" pitchFamily="18" charset="0"/>
                                    <a:cs typeface="Calibri"/>
                                  </a:rPr>
                                  <m:t>𝜔</m:t>
                                </m:r>
                              </m:e>
                              <m:sub>
                                <m:r>
                                  <a:rPr lang="en-US" sz="2000" b="0" i="1" smtClean="0">
                                    <a:latin typeface="Cambria Math" panose="02040503050406030204" pitchFamily="18" charset="0"/>
                                    <a:ea typeface="Cambria Math" panose="02040503050406030204" pitchFamily="18" charset="0"/>
                                    <a:cs typeface="Calibri"/>
                                  </a:rPr>
                                  <m:t>1</m:t>
                                </m:r>
                              </m:sub>
                            </m:sSub>
                          </m:den>
                        </m:f>
                      </m:e>
                    </m:rad>
                  </m:oMath>
                </a14:m>
                <a:r>
                  <a:rPr lang="en-US" sz="2000" dirty="0">
                    <a:cs typeface="Calibri"/>
                  </a:rPr>
                  <a:t> = 1.17 mm</a:t>
                </a:r>
              </a:p>
              <a:p>
                <a:pPr marL="342900" indent="-342900">
                  <a:lnSpc>
                    <a:spcPct val="150000"/>
                  </a:lnSpc>
                  <a:buFont typeface="Arial" panose="020B0604020202020204" pitchFamily="34" charset="0"/>
                  <a:buChar char="•"/>
                </a:pPr>
                <a:r>
                  <a:rPr lang="en-US" sz="2000" dirty="0">
                    <a:cs typeface="Calibri"/>
                  </a:rPr>
                  <a:t>Stack Position: between </a:t>
                </a:r>
                <a14:m>
                  <m:oMath xmlns:m="http://schemas.openxmlformats.org/officeDocument/2006/math">
                    <m:r>
                      <a:rPr lang="en-US" sz="2000" i="1" smtClean="0">
                        <a:latin typeface="Cambria Math" panose="02040503050406030204" pitchFamily="18" charset="0"/>
                        <a:ea typeface="Cambria Math" panose="02040503050406030204" pitchFamily="18" charset="0"/>
                        <a:cs typeface="Calibri"/>
                      </a:rPr>
                      <m:t>𝜆</m:t>
                    </m:r>
                    <m:r>
                      <a:rPr lang="en-US" sz="2000" b="0" i="1" smtClean="0">
                        <a:latin typeface="Cambria Math" panose="02040503050406030204" pitchFamily="18" charset="0"/>
                        <a:ea typeface="Cambria Math" panose="02040503050406030204" pitchFamily="18" charset="0"/>
                        <a:cs typeface="Calibri"/>
                      </a:rPr>
                      <m:t>/20</m:t>
                    </m:r>
                  </m:oMath>
                </a14:m>
                <a:r>
                  <a:rPr lang="en-US" sz="2000" dirty="0">
                    <a:cs typeface="Calibri"/>
                  </a:rPr>
                  <a:t> and </a:t>
                </a:r>
                <a14:m>
                  <m:oMath xmlns:m="http://schemas.openxmlformats.org/officeDocument/2006/math">
                    <m:r>
                      <a:rPr lang="en-US" sz="2000" i="1">
                        <a:latin typeface="Cambria Math" panose="02040503050406030204" pitchFamily="18" charset="0"/>
                        <a:ea typeface="Cambria Math" panose="02040503050406030204" pitchFamily="18" charset="0"/>
                        <a:cs typeface="Calibri"/>
                      </a:rPr>
                      <m:t>𝜆</m:t>
                    </m:r>
                    <m:r>
                      <a:rPr lang="en-US" sz="2000" i="1">
                        <a:latin typeface="Cambria Math" panose="02040503050406030204" pitchFamily="18" charset="0"/>
                        <a:ea typeface="Cambria Math" panose="02040503050406030204" pitchFamily="18" charset="0"/>
                        <a:cs typeface="Calibri"/>
                      </a:rPr>
                      <m:t>/8</m:t>
                    </m:r>
                  </m:oMath>
                </a14:m>
                <a:r>
                  <a:rPr lang="en-US" sz="2000" dirty="0">
                    <a:cs typeface="Calibri"/>
                  </a:rPr>
                  <a:t> from end of tube</a:t>
                </a:r>
              </a:p>
              <a:p>
                <a:pPr marL="342900" indent="-342900">
                  <a:lnSpc>
                    <a:spcPct val="150000"/>
                  </a:lnSpc>
                  <a:buFont typeface="Arial" panose="020B0604020202020204" pitchFamily="34" charset="0"/>
                  <a:buChar char="•"/>
                </a:pPr>
                <a:r>
                  <a:rPr lang="en-US" sz="2000" dirty="0">
                    <a:cs typeface="Calibri"/>
                  </a:rPr>
                  <a:t>Wavelength changes with harmonics: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cs typeface="Calibri"/>
                          </a:rPr>
                        </m:ctrlPr>
                      </m:sSubPr>
                      <m:e>
                        <m:r>
                          <a:rPr lang="en-US" sz="2000" b="0" i="1" smtClean="0">
                            <a:latin typeface="Cambria Math" panose="02040503050406030204" pitchFamily="18" charset="0"/>
                            <a:ea typeface="Cambria Math" panose="02040503050406030204" pitchFamily="18" charset="0"/>
                            <a:cs typeface="Calibri"/>
                          </a:rPr>
                          <m:t>𝜆</m:t>
                        </m:r>
                      </m:e>
                      <m:sub>
                        <m:r>
                          <a:rPr lang="en-US" sz="2000" b="0" i="1" smtClean="0">
                            <a:latin typeface="Cambria Math" panose="02040503050406030204" pitchFamily="18" charset="0"/>
                            <a:ea typeface="Cambria Math" panose="02040503050406030204" pitchFamily="18" charset="0"/>
                            <a:cs typeface="Calibri"/>
                          </a:rPr>
                          <m:t>𝑛</m:t>
                        </m:r>
                      </m:sub>
                    </m:sSub>
                    <m:r>
                      <a:rPr lang="en-US" sz="2000" b="0" i="1" smtClean="0">
                        <a:latin typeface="Cambria Math" panose="02040503050406030204" pitchFamily="18" charset="0"/>
                        <a:ea typeface="Cambria Math" panose="02040503050406030204" pitchFamily="18" charset="0"/>
                        <a:cs typeface="Calibri"/>
                      </a:rPr>
                      <m:t>=</m:t>
                    </m:r>
                    <m:f>
                      <m:fPr>
                        <m:ctrlPr>
                          <a:rPr lang="en-US" sz="2000" b="0" i="1" smtClean="0">
                            <a:latin typeface="Cambria Math" panose="02040503050406030204" pitchFamily="18" charset="0"/>
                            <a:ea typeface="Cambria Math" panose="02040503050406030204" pitchFamily="18" charset="0"/>
                            <a:cs typeface="Calibri"/>
                          </a:rPr>
                        </m:ctrlPr>
                      </m:fPr>
                      <m:num>
                        <m:sSub>
                          <m:sSubPr>
                            <m:ctrlPr>
                              <a:rPr lang="en-US" sz="2000" b="0" i="1" smtClean="0">
                                <a:latin typeface="Cambria Math" panose="02040503050406030204" pitchFamily="18" charset="0"/>
                                <a:ea typeface="Cambria Math" panose="02040503050406030204" pitchFamily="18" charset="0"/>
                                <a:cs typeface="Calibri"/>
                              </a:rPr>
                            </m:ctrlPr>
                          </m:sSubPr>
                          <m:e>
                            <m:r>
                              <a:rPr lang="en-US" sz="2000" b="0" i="1" smtClean="0">
                                <a:latin typeface="Cambria Math" panose="02040503050406030204" pitchFamily="18" charset="0"/>
                                <a:ea typeface="Cambria Math" panose="02040503050406030204" pitchFamily="18" charset="0"/>
                                <a:cs typeface="Calibri"/>
                              </a:rPr>
                              <m:t>𝜆</m:t>
                            </m:r>
                          </m:e>
                          <m:sub>
                            <m:r>
                              <a:rPr lang="en-US" sz="2000" b="0" i="1" smtClean="0">
                                <a:latin typeface="Cambria Math" panose="02040503050406030204" pitchFamily="18" charset="0"/>
                                <a:ea typeface="Cambria Math" panose="02040503050406030204" pitchFamily="18" charset="0"/>
                                <a:cs typeface="Calibri"/>
                              </a:rPr>
                              <m:t>1</m:t>
                            </m:r>
                          </m:sub>
                        </m:sSub>
                      </m:num>
                      <m:den>
                        <m:r>
                          <a:rPr lang="en-US" sz="2000" b="0" i="1" smtClean="0">
                            <a:latin typeface="Cambria Math" panose="02040503050406030204" pitchFamily="18" charset="0"/>
                            <a:ea typeface="Cambria Math" panose="02040503050406030204" pitchFamily="18" charset="0"/>
                            <a:cs typeface="Calibri"/>
                          </a:rPr>
                          <m:t>𝑛</m:t>
                        </m:r>
                      </m:den>
                    </m:f>
                  </m:oMath>
                </a14:m>
                <a:endParaRPr lang="en-US" sz="2000" dirty="0">
                  <a:cs typeface="Calibri"/>
                </a:endParaRPr>
              </a:p>
              <a:p>
                <a:pPr marL="800100" lvl="1" indent="-342900">
                  <a:buFont typeface="Arial" panose="020B0604020202020204" pitchFamily="34" charset="0"/>
                  <a:buChar char="•"/>
                </a:pPr>
                <a:r>
                  <a:rPr lang="en-US" sz="2000" dirty="0">
                    <a:cs typeface="Calibri"/>
                  </a:rPr>
                  <a:t>Stack position also changes</a:t>
                </a:r>
              </a:p>
            </p:txBody>
          </p:sp>
        </mc:Choice>
        <mc:Fallback>
          <p:sp>
            <p:nvSpPr>
              <p:cNvPr id="9" name="TextBox 8">
                <a:extLst>
                  <a:ext uri="{FF2B5EF4-FFF2-40B4-BE49-F238E27FC236}">
                    <a16:creationId xmlns:a16="http://schemas.microsoft.com/office/drawing/2014/main" id="{999F7CC7-6D63-2F67-E9D4-BCEACBA83107}"/>
                  </a:ext>
                </a:extLst>
              </p:cNvPr>
              <p:cNvSpPr txBox="1">
                <a:spLocks noRot="1" noChangeAspect="1" noMove="1" noResize="1" noEditPoints="1" noAdjustHandles="1" noChangeArrowheads="1" noChangeShapeType="1" noTextEdit="1"/>
              </p:cNvSpPr>
              <p:nvPr/>
            </p:nvSpPr>
            <p:spPr>
              <a:xfrm>
                <a:off x="164427" y="1684614"/>
                <a:ext cx="7933762" cy="4128310"/>
              </a:xfrm>
              <a:prstGeom prst="rect">
                <a:avLst/>
              </a:prstGeom>
              <a:blipFill>
                <a:blip r:embed="rId7"/>
                <a:stretch>
                  <a:fillRect l="-692" t="-737" b="-1622"/>
                </a:stretch>
              </a:blipFill>
            </p:spPr>
            <p:txBody>
              <a:bodyPr/>
              <a:lstStyle/>
              <a:p>
                <a:r>
                  <a:rPr lang="en-US">
                    <a:noFill/>
                  </a:rPr>
                  <a:t> </a:t>
                </a:r>
              </a:p>
            </p:txBody>
          </p:sp>
        </mc:Fallback>
      </mc:AlternateContent>
    </p:spTree>
    <p:extLst>
      <p:ext uri="{BB962C8B-B14F-4D97-AF65-F5344CB8AC3E}">
        <p14:creationId xmlns:p14="http://schemas.microsoft.com/office/powerpoint/2010/main" val="3305979972"/>
      </p:ext>
    </p:extLst>
  </p:cSld>
  <p:clrMapOvr>
    <a:masterClrMapping/>
  </p:clrMapOvr>
  <mc:AlternateContent xmlns:mc="http://schemas.openxmlformats.org/markup-compatibility/2006" xmlns:p14="http://schemas.microsoft.com/office/powerpoint/2010/main">
    <mc:Choice Requires="p14">
      <p:transition spd="slow" p14:dur="2000" advTm="92891"/>
    </mc:Choice>
    <mc:Fallback xmlns="">
      <p:transition spd="slow" advTm="92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A77D1-C57A-3FAE-E8F9-9DBE9A9D40B3}"/>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8756AE49-E584-2BB4-E8DF-A2573B991113}"/>
              </a:ext>
            </a:extLst>
          </p:cNvPr>
          <p:cNvSpPr>
            <a:spLocks noGrp="1"/>
          </p:cNvSpPr>
          <p:nvPr>
            <p:ph idx="1"/>
          </p:nvPr>
        </p:nvSpPr>
        <p:spPr>
          <a:xfrm>
            <a:off x="895525" y="1739888"/>
            <a:ext cx="10131425" cy="4769609"/>
          </a:xfrm>
        </p:spPr>
        <p:txBody>
          <a:bodyPr>
            <a:normAutofit/>
          </a:bodyPr>
          <a:lstStyle/>
          <a:p>
            <a:r>
              <a:rPr lang="en-US" sz="2000" dirty="0"/>
              <a:t>By March 31: Calibrate the thermocouples</a:t>
            </a:r>
          </a:p>
          <a:p>
            <a:pPr lvl="1"/>
            <a:r>
              <a:rPr lang="en-US" sz="2000" dirty="0"/>
              <a:t>Boiling point of water and melting point of ice</a:t>
            </a:r>
            <a:endParaRPr lang="en-US" sz="2000" dirty="0">
              <a:cs typeface="Calibri"/>
            </a:endParaRPr>
          </a:p>
          <a:p>
            <a:r>
              <a:rPr lang="en-US" sz="2000" dirty="0"/>
              <a:t>By April 7: Choose and set up a speaker</a:t>
            </a:r>
          </a:p>
          <a:p>
            <a:pPr lvl="1"/>
            <a:r>
              <a:rPr lang="en-US" sz="2000" dirty="0"/>
              <a:t>Must play several harmonic frequencies</a:t>
            </a:r>
          </a:p>
          <a:p>
            <a:pPr lvl="1"/>
            <a:r>
              <a:rPr lang="en-US" sz="2000" dirty="0"/>
              <a:t>Must be powerful enough</a:t>
            </a:r>
          </a:p>
          <a:p>
            <a:r>
              <a:rPr lang="en-US" sz="2000" dirty="0"/>
              <a:t>April 10-14: Collect Data</a:t>
            </a:r>
          </a:p>
          <a:p>
            <a:pPr lvl="1"/>
            <a:r>
              <a:rPr lang="en-US" sz="2000" dirty="0"/>
              <a:t>Optimal stack position and harmonic</a:t>
            </a:r>
          </a:p>
          <a:p>
            <a:r>
              <a:rPr lang="en-US" sz="2000" dirty="0"/>
              <a:t>By April 28: Record video 2</a:t>
            </a:r>
          </a:p>
        </p:txBody>
      </p:sp>
      <p:pic>
        <p:nvPicPr>
          <p:cNvPr id="10" name="Audio 9">
            <a:hlinkClick r:id="" action="ppaction://media"/>
            <a:extLst>
              <a:ext uri="{FF2B5EF4-FFF2-40B4-BE49-F238E27FC236}">
                <a16:creationId xmlns:a16="http://schemas.microsoft.com/office/drawing/2014/main" id="{98112FFE-14D1-4F59-E357-8EB9A0E0503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384713" y="4705405"/>
            <a:ext cx="2057400" cy="2057400"/>
          </a:xfrm>
          <a:prstGeom prst="ellipse">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40BD7082-6DD2-C1CE-1543-7AC9378396CE}"/>
                  </a:ext>
                </a:extLst>
              </p14:cNvPr>
              <p14:cNvContentPartPr/>
              <p14:nvPr/>
            </p14:nvContentPartPr>
            <p14:xfrm>
              <a:off x="-452049" y="5007274"/>
              <a:ext cx="360" cy="360"/>
            </p14:xfrm>
          </p:contentPart>
        </mc:Choice>
        <mc:Fallback xmlns="">
          <p:pic>
            <p:nvPicPr>
              <p:cNvPr id="16" name="Ink 15">
                <a:extLst>
                  <a:ext uri="{FF2B5EF4-FFF2-40B4-BE49-F238E27FC236}">
                    <a16:creationId xmlns:a16="http://schemas.microsoft.com/office/drawing/2014/main" id="{40BD7082-6DD2-C1CE-1543-7AC9378396CE}"/>
                  </a:ext>
                </a:extLst>
              </p:cNvPr>
              <p:cNvPicPr/>
              <p:nvPr/>
            </p:nvPicPr>
            <p:blipFill>
              <a:blip r:embed="rId9"/>
              <a:stretch>
                <a:fillRect/>
              </a:stretch>
            </p:blipFill>
            <p:spPr>
              <a:xfrm>
                <a:off x="-487689" y="4971274"/>
                <a:ext cx="72000" cy="72000"/>
              </a:xfrm>
              <a:prstGeom prst="rect">
                <a:avLst/>
              </a:prstGeom>
            </p:spPr>
          </p:pic>
        </mc:Fallback>
      </mc:AlternateContent>
    </p:spTree>
    <p:extLst>
      <p:ext uri="{BB962C8B-B14F-4D97-AF65-F5344CB8AC3E}">
        <p14:creationId xmlns:p14="http://schemas.microsoft.com/office/powerpoint/2010/main" val="1233621521"/>
      </p:ext>
    </p:extLst>
  </p:cSld>
  <p:clrMapOvr>
    <a:masterClrMapping/>
  </p:clrMapOvr>
  <mc:AlternateContent xmlns:mc="http://schemas.openxmlformats.org/markup-compatibility/2006" xmlns:p14="http://schemas.microsoft.com/office/powerpoint/2010/main">
    <mc:Choice Requires="p14">
      <p:transition spd="slow" p14:dur="2000" advTm="99600"/>
    </mc:Choice>
    <mc:Fallback xmlns="">
      <p:transition spd="slow" advTm="99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F088B7F6FCA6942AA7842F68BC620E8" ma:contentTypeVersion="11" ma:contentTypeDescription="Create a new document." ma:contentTypeScope="" ma:versionID="68730a4d7c2151662c3a406d017a4fea">
  <xsd:schema xmlns:xsd="http://www.w3.org/2001/XMLSchema" xmlns:xs="http://www.w3.org/2001/XMLSchema" xmlns:p="http://schemas.microsoft.com/office/2006/metadata/properties" xmlns:ns3="08ede5fd-7b6a-429d-9214-359e02b92b79" xmlns:ns4="d0b451bc-46d7-4c68-a414-845cdbd502d7" targetNamespace="http://schemas.microsoft.com/office/2006/metadata/properties" ma:root="true" ma:fieldsID="1ca3691d1c3960e33538d814fb0ca71b" ns3:_="" ns4:_="">
    <xsd:import namespace="08ede5fd-7b6a-429d-9214-359e02b92b79"/>
    <xsd:import namespace="d0b451bc-46d7-4c68-a414-845cdbd502d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ede5fd-7b6a-429d-9214-359e02b92b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b451bc-46d7-4c68-a414-845cdbd502d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8ede5fd-7b6a-429d-9214-359e02b92b7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170EAB-C070-44DD-AFA8-0C390B4FB0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ede5fd-7b6a-429d-9214-359e02b92b79"/>
    <ds:schemaRef ds:uri="d0b451bc-46d7-4c68-a414-845cdbd502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BA561-F898-4784-9672-B037C7A947BC}">
  <ds:schemaRefs>
    <ds:schemaRef ds:uri="http://purl.org/dc/terms/"/>
    <ds:schemaRef ds:uri="08ede5fd-7b6a-429d-9214-359e02b92b79"/>
    <ds:schemaRef ds:uri="http://www.w3.org/XML/1998/namespace"/>
    <ds:schemaRef ds:uri="http://schemas.openxmlformats.org/package/2006/metadata/core-properties"/>
    <ds:schemaRef ds:uri="http://purl.org/dc/elements/1.1/"/>
    <ds:schemaRef ds:uri="d0b451bc-46d7-4c68-a414-845cdbd502d7"/>
    <ds:schemaRef ds:uri="http://purl.org/dc/dcmitype/"/>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5E1EB0B8-B644-401A-9C01-0B5A4E7C07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1493</TotalTime>
  <Words>3306</Words>
  <Application>Microsoft Office PowerPoint</Application>
  <PresentationFormat>Widescreen</PresentationFormat>
  <Paragraphs>131</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Cambria Math</vt:lpstr>
      <vt:lpstr>Celestial</vt:lpstr>
      <vt:lpstr>Thermoacoustic Cooling</vt:lpstr>
      <vt:lpstr>What is The thermoacoustic Effect?</vt:lpstr>
      <vt:lpstr>The Thermoacoustic Cycle</vt:lpstr>
      <vt:lpstr>Thermoacoustic Cooling</vt:lpstr>
      <vt:lpstr>Motivation and goals</vt:lpstr>
      <vt:lpstr>Outline of experiment</vt:lpstr>
      <vt:lpstr>PowerPoint Presentation</vt:lpstr>
      <vt:lpstr>Stack position and Geometry</vt:lpstr>
      <vt:lpstr>Going forward…</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Palos, Rylee Kathleen</dc:creator>
  <cp:lastModifiedBy>Dan Beckstrand</cp:lastModifiedBy>
  <cp:revision>14</cp:revision>
  <dcterms:created xsi:type="dcterms:W3CDTF">2023-03-10T23:04:19Z</dcterms:created>
  <dcterms:modified xsi:type="dcterms:W3CDTF">2023-03-20T16:06:19Z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0x010100FF088B7F6FCA6942AA7842F68BC620E8</vt:lpwstr>
  </property>
</Properties>
</file>